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5143500" cx="9144000"/>
  <p:notesSz cx="6858000" cy="9144000"/>
  <p:embeddedFontLst>
    <p:embeddedFont>
      <p:font typeface="Play"/>
      <p:regular r:id="rId132"/>
      <p:bold r:id="rId133"/>
    </p:embeddedFont>
    <p:embeddedFont>
      <p:font typeface="Roboto"/>
      <p:regular r:id="rId134"/>
      <p:bold r:id="rId135"/>
      <p:italic r:id="rId136"/>
      <p:boldItalic r:id="rId137"/>
    </p:embeddedFont>
    <p:embeddedFont>
      <p:font typeface="Merriweather"/>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1" Type="http://schemas.openxmlformats.org/officeDocument/2006/relationships/font" Target="fonts/Merriweather-boldItalic.fntdata"/><Relationship Id="rId140"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Merriweather-bold.fntdata"/><Relationship Id="rId138" Type="http://schemas.openxmlformats.org/officeDocument/2006/relationships/font" Target="fonts/Merriweather-regular.fntdata"/><Relationship Id="rId137" Type="http://schemas.openxmlformats.org/officeDocument/2006/relationships/font" Target="fonts/Roboto-boldItalic.fntdata"/><Relationship Id="rId132" Type="http://schemas.openxmlformats.org/officeDocument/2006/relationships/font" Target="fonts/Play-regular.fntdata"/><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font" Target="fonts/Play-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All power with big companies (Facebook, Google, Apple &amp; Amazon)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Ali Pay</a:t>
            </a:r>
            <a:endParaRPr/>
          </a:p>
          <a:p>
            <a:pPr indent="0" lvl="0" marL="0" rtl="0" algn="l">
              <a:lnSpc>
                <a:spcPct val="100000"/>
              </a:lnSpc>
              <a:spcBef>
                <a:spcPts val="0"/>
              </a:spcBef>
              <a:spcAft>
                <a:spcPts val="0"/>
              </a:spcAft>
              <a:buSzPts val="1100"/>
              <a:buNone/>
            </a:pPr>
            <a:r>
              <a:rPr lang="en"/>
              <a:t>MPeso</a:t>
            </a:r>
            <a:endParaRPr/>
          </a:p>
          <a:p>
            <a:pPr indent="0" lvl="0" marL="0" rtl="0" algn="l">
              <a:lnSpc>
                <a:spcPct val="100000"/>
              </a:lnSpc>
              <a:spcBef>
                <a:spcPts val="0"/>
              </a:spcBef>
              <a:spcAft>
                <a:spcPts val="0"/>
              </a:spcAft>
              <a:buSzPts val="1100"/>
              <a:buNone/>
            </a:pPr>
            <a:r>
              <a:rPr lang="en"/>
              <a:t>In 19th Century in America 5000 different currencies (Note) are in circulation</a:t>
            </a:r>
            <a:endParaRPr/>
          </a:p>
        </p:txBody>
      </p:sp>
      <p:sp>
        <p:nvSpPr>
          <p:cNvPr id="213" name="Google Shape;213;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Decentralization: </a:t>
            </a:r>
            <a:endParaRPr/>
          </a:p>
          <a:p>
            <a:pPr indent="457200" lvl="0" marL="0" rtl="0" algn="l">
              <a:lnSpc>
                <a:spcPct val="100000"/>
              </a:lnSpc>
              <a:spcBef>
                <a:spcPts val="0"/>
              </a:spcBef>
              <a:spcAft>
                <a:spcPts val="0"/>
              </a:spcAft>
              <a:buSzPts val="1100"/>
              <a:buNone/>
            </a:pPr>
            <a:r>
              <a:rPr lang="en"/>
              <a:t>In simple terms, it means that the application or service continues to be available and usable even if a server or a group of servers on a network crashes or is not available. The service or application is deployed on a network in a way that no server has absolute control over data and execution, rather each server has a current copy of data and execution logic.</a:t>
            </a:r>
            <a:endParaRPr/>
          </a:p>
          <a:p>
            <a:pPr indent="0" lvl="0" marL="0" rtl="0" algn="l">
              <a:lnSpc>
                <a:spcPct val="100000"/>
              </a:lnSpc>
              <a:spcBef>
                <a:spcPts val="0"/>
              </a:spcBef>
              <a:spcAft>
                <a:spcPts val="0"/>
              </a:spcAft>
              <a:buSzPts val="1100"/>
              <a:buNone/>
            </a:pPr>
            <a:r>
              <a:rPr lang="en"/>
              <a:t>Distributed: </a:t>
            </a:r>
            <a:endParaRPr/>
          </a:p>
          <a:p>
            <a:pPr indent="457200" lvl="0" marL="0" rtl="0" algn="l">
              <a:lnSpc>
                <a:spcPct val="100000"/>
              </a:lnSpc>
              <a:spcBef>
                <a:spcPts val="0"/>
              </a:spcBef>
              <a:spcAft>
                <a:spcPts val="0"/>
              </a:spcAft>
              <a:buSzPts val="1100"/>
              <a:buNone/>
            </a:pPr>
            <a:r>
              <a:rPr lang="en"/>
              <a:t>This means that any server or node on a network is connected to every other node on the network. Rather than having one-to-one or one-to-many connectivity between servers, servers have many-to-many connections with other servers.</a:t>
            </a:r>
            <a:endParaRPr/>
          </a:p>
          <a:p>
            <a:pPr indent="0" lvl="0" marL="0" rtl="0" algn="l">
              <a:lnSpc>
                <a:spcPct val="100000"/>
              </a:lnSpc>
              <a:spcBef>
                <a:spcPts val="0"/>
              </a:spcBef>
              <a:spcAft>
                <a:spcPts val="0"/>
              </a:spcAft>
              <a:buSzPts val="1100"/>
              <a:buNone/>
            </a:pPr>
            <a:r>
              <a:rPr lang="en"/>
              <a:t>Database: </a:t>
            </a:r>
            <a:endParaRPr/>
          </a:p>
          <a:p>
            <a:pPr indent="457200" lvl="0" marL="0" rtl="0" algn="l">
              <a:lnSpc>
                <a:spcPct val="100000"/>
              </a:lnSpc>
              <a:spcBef>
                <a:spcPts val="0"/>
              </a:spcBef>
              <a:spcAft>
                <a:spcPts val="0"/>
              </a:spcAft>
              <a:buSzPts val="1100"/>
              <a:buNone/>
            </a:pPr>
            <a:r>
              <a:rPr lang="en"/>
              <a:t>This refers to the location for storing durable data that can be accessed at any point in time. A database allows storage and retrieval of data as functionality and also provides management functionalities to manage data efficiently, such as export, import, backup, and restoration.</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Ledger: </a:t>
            </a:r>
            <a:endParaRPr/>
          </a:p>
          <a:p>
            <a:pPr indent="457200" lvl="0" marL="0" rtl="0" algn="l">
              <a:lnSpc>
                <a:spcPct val="100000"/>
              </a:lnSpc>
              <a:spcBef>
                <a:spcPts val="0"/>
              </a:spcBef>
              <a:spcAft>
                <a:spcPts val="0"/>
              </a:spcAft>
              <a:buSzPts val="1100"/>
              <a:buNone/>
            </a:pPr>
            <a:r>
              <a:rPr lang="en"/>
              <a:t>This is an accounting term. Think of it as specialized storage and retrieval of data. Think of ledgers that are available to banks.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Decentralization: </a:t>
            </a:r>
            <a:endParaRPr/>
          </a:p>
          <a:p>
            <a:pPr indent="457200" lvl="0" marL="0" rtl="0" algn="l">
              <a:lnSpc>
                <a:spcPct val="100000"/>
              </a:lnSpc>
              <a:spcBef>
                <a:spcPts val="0"/>
              </a:spcBef>
              <a:spcAft>
                <a:spcPts val="0"/>
              </a:spcAft>
              <a:buSzPts val="1100"/>
              <a:buNone/>
            </a:pPr>
            <a:r>
              <a:rPr lang="en"/>
              <a:t>In simple terms, it means that the application or service continues to be available and usable even if a server or a group of servers on a network crashes or is not available. The service or application is deployed on a network in a way that no server has absolute control over data and execution, rather each server has a current copy of data and execution logic.</a:t>
            </a:r>
            <a:endParaRPr/>
          </a:p>
          <a:p>
            <a:pPr indent="0" lvl="0" marL="0" rtl="0" algn="l">
              <a:lnSpc>
                <a:spcPct val="100000"/>
              </a:lnSpc>
              <a:spcBef>
                <a:spcPts val="0"/>
              </a:spcBef>
              <a:spcAft>
                <a:spcPts val="0"/>
              </a:spcAft>
              <a:buSzPts val="1100"/>
              <a:buNone/>
            </a:pPr>
            <a:r>
              <a:rPr lang="en"/>
              <a:t>Distributed: </a:t>
            </a:r>
            <a:endParaRPr/>
          </a:p>
          <a:p>
            <a:pPr indent="457200" lvl="0" marL="0" rtl="0" algn="l">
              <a:lnSpc>
                <a:spcPct val="100000"/>
              </a:lnSpc>
              <a:spcBef>
                <a:spcPts val="0"/>
              </a:spcBef>
              <a:spcAft>
                <a:spcPts val="0"/>
              </a:spcAft>
              <a:buSzPts val="1100"/>
              <a:buNone/>
            </a:pPr>
            <a:r>
              <a:rPr lang="en"/>
              <a:t>This means that any server or node on a network is connected to every other node on the network. Rather than having one-to-one or one-to-many connectivity between servers, servers have many-to-many connections with other servers.</a:t>
            </a:r>
            <a:endParaRPr/>
          </a:p>
          <a:p>
            <a:pPr indent="0" lvl="0" marL="0" rtl="0" algn="l">
              <a:lnSpc>
                <a:spcPct val="100000"/>
              </a:lnSpc>
              <a:spcBef>
                <a:spcPts val="0"/>
              </a:spcBef>
              <a:spcAft>
                <a:spcPts val="0"/>
              </a:spcAft>
              <a:buSzPts val="1100"/>
              <a:buNone/>
            </a:pPr>
            <a:r>
              <a:rPr lang="en"/>
              <a:t>Database: </a:t>
            </a:r>
            <a:endParaRPr/>
          </a:p>
          <a:p>
            <a:pPr indent="457200" lvl="0" marL="0" rtl="0" algn="l">
              <a:lnSpc>
                <a:spcPct val="100000"/>
              </a:lnSpc>
              <a:spcBef>
                <a:spcPts val="0"/>
              </a:spcBef>
              <a:spcAft>
                <a:spcPts val="0"/>
              </a:spcAft>
              <a:buSzPts val="1100"/>
              <a:buNone/>
            </a:pPr>
            <a:r>
              <a:rPr lang="en"/>
              <a:t>This refers to the location for storing durable data that can be accessed at any point in time. A database allows storage and retrieval of data as functionality and also provides management functionalities to manage data efficiently, such as export, import, backup, and restoration.</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Ledger: </a:t>
            </a:r>
            <a:endParaRPr/>
          </a:p>
          <a:p>
            <a:pPr indent="457200" lvl="0" marL="0" rtl="0" algn="l">
              <a:lnSpc>
                <a:spcPct val="100000"/>
              </a:lnSpc>
              <a:spcBef>
                <a:spcPts val="0"/>
              </a:spcBef>
              <a:spcAft>
                <a:spcPts val="0"/>
              </a:spcAft>
              <a:buSzPts val="1100"/>
              <a:buNone/>
            </a:pPr>
            <a:r>
              <a:rPr lang="en"/>
              <a:t>This is an accounting term. Think of it as specialized storage and retrieval of data. Think of ledgers that are available to banks.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Decentralization: </a:t>
            </a:r>
            <a:endParaRPr/>
          </a:p>
          <a:p>
            <a:pPr indent="457200" lvl="0" marL="0" rtl="0" algn="l">
              <a:lnSpc>
                <a:spcPct val="100000"/>
              </a:lnSpc>
              <a:spcBef>
                <a:spcPts val="0"/>
              </a:spcBef>
              <a:spcAft>
                <a:spcPts val="0"/>
              </a:spcAft>
              <a:buSzPts val="1100"/>
              <a:buNone/>
            </a:pPr>
            <a:r>
              <a:rPr lang="en"/>
              <a:t>In simple terms, it means that the application or service continues to be available and usable even if a server or a group of servers on a network crashes or is not available. The service or application is deployed on a network in a way that no server has absolute control over data and execution, rather each server has a current copy of data and execution logic.</a:t>
            </a:r>
            <a:endParaRPr/>
          </a:p>
          <a:p>
            <a:pPr indent="0" lvl="0" marL="0" rtl="0" algn="l">
              <a:lnSpc>
                <a:spcPct val="100000"/>
              </a:lnSpc>
              <a:spcBef>
                <a:spcPts val="0"/>
              </a:spcBef>
              <a:spcAft>
                <a:spcPts val="0"/>
              </a:spcAft>
              <a:buSzPts val="1100"/>
              <a:buNone/>
            </a:pPr>
            <a:r>
              <a:rPr lang="en"/>
              <a:t>Distributed: </a:t>
            </a:r>
            <a:endParaRPr/>
          </a:p>
          <a:p>
            <a:pPr indent="457200" lvl="0" marL="0" rtl="0" algn="l">
              <a:lnSpc>
                <a:spcPct val="100000"/>
              </a:lnSpc>
              <a:spcBef>
                <a:spcPts val="0"/>
              </a:spcBef>
              <a:spcAft>
                <a:spcPts val="0"/>
              </a:spcAft>
              <a:buSzPts val="1100"/>
              <a:buNone/>
            </a:pPr>
            <a:r>
              <a:rPr lang="en"/>
              <a:t>This means that any server or node on a network is connected to every other node on the network. Rather than having one-to-one or one-to-many connectivity between servers, servers have many-to-many connections with other servers.</a:t>
            </a:r>
            <a:endParaRPr/>
          </a:p>
          <a:p>
            <a:pPr indent="0" lvl="0" marL="0" rtl="0" algn="l">
              <a:lnSpc>
                <a:spcPct val="100000"/>
              </a:lnSpc>
              <a:spcBef>
                <a:spcPts val="0"/>
              </a:spcBef>
              <a:spcAft>
                <a:spcPts val="0"/>
              </a:spcAft>
              <a:buSzPts val="1100"/>
              <a:buNone/>
            </a:pPr>
            <a:r>
              <a:rPr lang="en"/>
              <a:t>Database: </a:t>
            </a:r>
            <a:endParaRPr/>
          </a:p>
          <a:p>
            <a:pPr indent="457200" lvl="0" marL="0" rtl="0" algn="l">
              <a:lnSpc>
                <a:spcPct val="100000"/>
              </a:lnSpc>
              <a:spcBef>
                <a:spcPts val="0"/>
              </a:spcBef>
              <a:spcAft>
                <a:spcPts val="0"/>
              </a:spcAft>
              <a:buSzPts val="1100"/>
              <a:buNone/>
            </a:pPr>
            <a:r>
              <a:rPr lang="en"/>
              <a:t>This refers to the location for storing durable data that can be accessed at any point in time. A database allows storage and retrieval of data as functionality and also provides management functionalities to manage data efficiently, such as export, import, backup, and restoration.</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Ledger: </a:t>
            </a:r>
            <a:endParaRPr/>
          </a:p>
          <a:p>
            <a:pPr indent="457200" lvl="0" marL="0" rtl="0" algn="l">
              <a:lnSpc>
                <a:spcPct val="100000"/>
              </a:lnSpc>
              <a:spcBef>
                <a:spcPts val="0"/>
              </a:spcBef>
              <a:spcAft>
                <a:spcPts val="0"/>
              </a:spcAft>
              <a:buSzPts val="1100"/>
              <a:buNone/>
            </a:pPr>
            <a:r>
              <a:rPr lang="en"/>
              <a:t>This is an accounting term. Think of it as specialized storage and retrieval of data. Think of ledgers that are available to banks.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Blockchain is nothing more than a creative amalgamation of many old concepts, technologies, and methodologies. These components include ledgers, cryptography, group consensus, immutability and more.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Decentralization: </a:t>
            </a:r>
            <a:endParaRPr/>
          </a:p>
          <a:p>
            <a:pPr indent="457200" lvl="0" marL="0" rtl="0" algn="l">
              <a:lnSpc>
                <a:spcPct val="100000"/>
              </a:lnSpc>
              <a:spcBef>
                <a:spcPts val="0"/>
              </a:spcBef>
              <a:spcAft>
                <a:spcPts val="0"/>
              </a:spcAft>
              <a:buSzPts val="1100"/>
              <a:buNone/>
            </a:pPr>
            <a:r>
              <a:rPr lang="en"/>
              <a:t>In simple terms, it means that the application or service continues to be available and usable even if a server or a group of servers on a network crashes or is not available. The service or application is deployed on a network in a way that no server has absolute control over data and execution, rather each server has a current copy of data and execution logic.</a:t>
            </a:r>
            <a:endParaRPr/>
          </a:p>
          <a:p>
            <a:pPr indent="0" lvl="0" marL="0" rtl="0" algn="l">
              <a:lnSpc>
                <a:spcPct val="100000"/>
              </a:lnSpc>
              <a:spcBef>
                <a:spcPts val="0"/>
              </a:spcBef>
              <a:spcAft>
                <a:spcPts val="0"/>
              </a:spcAft>
              <a:buSzPts val="1100"/>
              <a:buNone/>
            </a:pPr>
            <a:r>
              <a:rPr lang="en"/>
              <a:t>Distributed: </a:t>
            </a:r>
            <a:endParaRPr/>
          </a:p>
          <a:p>
            <a:pPr indent="457200" lvl="0" marL="0" rtl="0" algn="l">
              <a:lnSpc>
                <a:spcPct val="100000"/>
              </a:lnSpc>
              <a:spcBef>
                <a:spcPts val="0"/>
              </a:spcBef>
              <a:spcAft>
                <a:spcPts val="0"/>
              </a:spcAft>
              <a:buSzPts val="1100"/>
              <a:buNone/>
            </a:pPr>
            <a:r>
              <a:rPr lang="en"/>
              <a:t>This means that any server or node on a network is connected to every other node on the network. Rather than having one-to-one or one-to-many connectivity between servers, servers have many-to-many connections with other servers.</a:t>
            </a:r>
            <a:endParaRPr/>
          </a:p>
          <a:p>
            <a:pPr indent="0" lvl="0" marL="0" rtl="0" algn="l">
              <a:lnSpc>
                <a:spcPct val="100000"/>
              </a:lnSpc>
              <a:spcBef>
                <a:spcPts val="0"/>
              </a:spcBef>
              <a:spcAft>
                <a:spcPts val="0"/>
              </a:spcAft>
              <a:buSzPts val="1100"/>
              <a:buNone/>
            </a:pPr>
            <a:r>
              <a:rPr lang="en"/>
              <a:t>Database: </a:t>
            </a:r>
            <a:endParaRPr/>
          </a:p>
          <a:p>
            <a:pPr indent="457200" lvl="0" marL="0" rtl="0" algn="l">
              <a:lnSpc>
                <a:spcPct val="100000"/>
              </a:lnSpc>
              <a:spcBef>
                <a:spcPts val="0"/>
              </a:spcBef>
              <a:spcAft>
                <a:spcPts val="0"/>
              </a:spcAft>
              <a:buSzPts val="1100"/>
              <a:buNone/>
            </a:pPr>
            <a:r>
              <a:rPr lang="en"/>
              <a:t>This refers to the location for storing durable data that can be accessed at any point in time. A database allows storage and retrieval of data as functionality and also provides management functionalities to manage data efficiently, such as export, import, backup, and restoration.</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Ledger: </a:t>
            </a:r>
            <a:endParaRPr/>
          </a:p>
          <a:p>
            <a:pPr indent="457200" lvl="0" marL="0" rtl="0" algn="l">
              <a:lnSpc>
                <a:spcPct val="100000"/>
              </a:lnSpc>
              <a:spcBef>
                <a:spcPts val="0"/>
              </a:spcBef>
              <a:spcAft>
                <a:spcPts val="0"/>
              </a:spcAft>
              <a:buSzPts val="1100"/>
              <a:buNone/>
            </a:pPr>
            <a:r>
              <a:rPr lang="en"/>
              <a:t>This is an accounting term. Think of it as specialized storage and retrieval of data. Think of ledgers that are available to banks.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As long as there have been two or more people on Earth who wished to keep a secret from someone else, there has been cryptography. </a:t>
            </a:r>
            <a:endParaRPr/>
          </a:p>
          <a:p>
            <a:pPr indent="0" lvl="0" marL="0" marR="0" rtl="0" algn="l">
              <a:lnSpc>
                <a:spcPct val="100000"/>
              </a:lnSpc>
              <a:spcBef>
                <a:spcPts val="0"/>
              </a:spcBef>
              <a:spcAft>
                <a:spcPts val="0"/>
              </a:spcAft>
              <a:buClr>
                <a:srgbClr val="000000"/>
              </a:buClr>
              <a:buSzPts val="1100"/>
              <a:buFont typeface="Arial"/>
              <a:buNone/>
            </a:pPr>
            <a:r>
              <a:rPr lang="en"/>
              <a:t>In blockchain we use cryptography to protect anonymity, to provide ledger immutability, and to validate claims that people make against assets tracked and managed on the blockchain.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latin typeface="Roboto"/>
                <a:ea typeface="Roboto"/>
                <a:cs typeface="Roboto"/>
                <a:sym typeface="Roboto"/>
              </a:rPr>
              <a:t>Technically contracts are composed of two constructs—</a:t>
            </a:r>
            <a:r>
              <a:rPr lang="en" sz="1800" u="sng">
                <a:latin typeface="Roboto"/>
                <a:ea typeface="Roboto"/>
                <a:cs typeface="Roboto"/>
                <a:sym typeface="Roboto"/>
              </a:rPr>
              <a:t>variables </a:t>
            </a:r>
            <a:r>
              <a:rPr lang="en" sz="1800">
                <a:latin typeface="Roboto"/>
                <a:ea typeface="Roboto"/>
                <a:cs typeface="Roboto"/>
                <a:sym typeface="Roboto"/>
              </a:rPr>
              <a:t>and </a:t>
            </a:r>
            <a:r>
              <a:rPr lang="en" sz="1800" u="sng">
                <a:latin typeface="Roboto"/>
                <a:ea typeface="Roboto"/>
                <a:cs typeface="Roboto"/>
                <a:sym typeface="Roboto"/>
              </a:rPr>
              <a:t>functions</a:t>
            </a:r>
            <a:endParaRPr sz="1800" u="sng">
              <a:latin typeface="Roboto"/>
              <a:ea typeface="Roboto"/>
              <a:cs typeface="Roboto"/>
              <a:sym typeface="Roboto"/>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 name="Shape 9"/>
        <p:cNvGrpSpPr/>
        <p:nvPr/>
      </p:nvGrpSpPr>
      <p:grpSpPr>
        <a:xfrm>
          <a:off x="0" y="0"/>
          <a:ext cx="0" cy="0"/>
          <a:chOff x="0" y="0"/>
          <a:chExt cx="0" cy="0"/>
        </a:xfrm>
      </p:grpSpPr>
      <p:sp>
        <p:nvSpPr>
          <p:cNvPr id="10" name="Google Shape;10;p2"/>
          <p:cNvSpPr/>
          <p:nvPr/>
        </p:nvSpPr>
        <p:spPr>
          <a:xfrm flipH="1">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rot="-5400000">
            <a:off x="20226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 name="Google Shape;13;p2"/>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000000"/>
              </a:buClr>
              <a:buSzPts val="1800"/>
              <a:buChar char="●"/>
              <a:defRPr>
                <a:solidFill>
                  <a:srgbClr val="000000"/>
                </a:solidFill>
              </a:defRPr>
            </a:lvl1pPr>
            <a:lvl2pPr indent="-317500" lvl="1" marL="914400" algn="l">
              <a:lnSpc>
                <a:spcPct val="115000"/>
              </a:lnSpc>
              <a:spcBef>
                <a:spcPts val="1600"/>
              </a:spcBef>
              <a:spcAft>
                <a:spcPts val="0"/>
              </a:spcAft>
              <a:buClr>
                <a:srgbClr val="000000"/>
              </a:buClr>
              <a:buSzPts val="1400"/>
              <a:buChar char="○"/>
              <a:defRPr>
                <a:solidFill>
                  <a:srgbClr val="000000"/>
                </a:solidFill>
              </a:defRPr>
            </a:lvl2pPr>
            <a:lvl3pPr indent="-317500" lvl="2" marL="1371600" algn="l">
              <a:lnSpc>
                <a:spcPct val="115000"/>
              </a:lnSpc>
              <a:spcBef>
                <a:spcPts val="1600"/>
              </a:spcBef>
              <a:spcAft>
                <a:spcPts val="0"/>
              </a:spcAft>
              <a:buClr>
                <a:srgbClr val="000000"/>
              </a:buClr>
              <a:buSzPts val="1400"/>
              <a:buChar char="■"/>
              <a:defRPr>
                <a:solidFill>
                  <a:srgbClr val="000000"/>
                </a:solidFill>
              </a:defRPr>
            </a:lvl3pPr>
            <a:lvl4pPr indent="-317500" lvl="3" marL="1828800" algn="l">
              <a:lnSpc>
                <a:spcPct val="115000"/>
              </a:lnSpc>
              <a:spcBef>
                <a:spcPts val="1600"/>
              </a:spcBef>
              <a:spcAft>
                <a:spcPts val="0"/>
              </a:spcAft>
              <a:buClr>
                <a:srgbClr val="000000"/>
              </a:buClr>
              <a:buSzPts val="1400"/>
              <a:buChar char="●"/>
              <a:defRPr>
                <a:solidFill>
                  <a:srgbClr val="000000"/>
                </a:solidFill>
              </a:defRPr>
            </a:lvl4pPr>
            <a:lvl5pPr indent="-317500" lvl="4" marL="2286000" algn="l">
              <a:lnSpc>
                <a:spcPct val="115000"/>
              </a:lnSpc>
              <a:spcBef>
                <a:spcPts val="1600"/>
              </a:spcBef>
              <a:spcAft>
                <a:spcPts val="0"/>
              </a:spcAft>
              <a:buClr>
                <a:srgbClr val="000000"/>
              </a:buClr>
              <a:buSzPts val="1400"/>
              <a:buChar char="○"/>
              <a:defRPr>
                <a:solidFill>
                  <a:srgbClr val="000000"/>
                </a:solidFill>
              </a:defRPr>
            </a:lvl5pPr>
            <a:lvl6pPr indent="-317500" lvl="5" marL="2743200" algn="l">
              <a:lnSpc>
                <a:spcPct val="115000"/>
              </a:lnSpc>
              <a:spcBef>
                <a:spcPts val="1600"/>
              </a:spcBef>
              <a:spcAft>
                <a:spcPts val="0"/>
              </a:spcAft>
              <a:buClr>
                <a:srgbClr val="000000"/>
              </a:buClr>
              <a:buSzPts val="1400"/>
              <a:buChar char="■"/>
              <a:defRPr>
                <a:solidFill>
                  <a:srgbClr val="000000"/>
                </a:solidFill>
              </a:defRPr>
            </a:lvl6pPr>
            <a:lvl7pPr indent="-317500" lvl="6" marL="3200400" algn="l">
              <a:lnSpc>
                <a:spcPct val="115000"/>
              </a:lnSpc>
              <a:spcBef>
                <a:spcPts val="1600"/>
              </a:spcBef>
              <a:spcAft>
                <a:spcPts val="0"/>
              </a:spcAft>
              <a:buClr>
                <a:srgbClr val="000000"/>
              </a:buClr>
              <a:buSzPts val="1400"/>
              <a:buChar char="●"/>
              <a:defRPr>
                <a:solidFill>
                  <a:srgbClr val="000000"/>
                </a:solidFill>
              </a:defRPr>
            </a:lvl7pPr>
            <a:lvl8pPr indent="-317500" lvl="7" marL="3657600" algn="l">
              <a:lnSpc>
                <a:spcPct val="115000"/>
              </a:lnSpc>
              <a:spcBef>
                <a:spcPts val="1600"/>
              </a:spcBef>
              <a:spcAft>
                <a:spcPts val="0"/>
              </a:spcAft>
              <a:buClr>
                <a:srgbClr val="000000"/>
              </a:buClr>
              <a:buSzPts val="1400"/>
              <a:buChar char="○"/>
              <a:defRPr>
                <a:solidFill>
                  <a:srgbClr val="000000"/>
                </a:solidFill>
              </a:defRPr>
            </a:lvl8pPr>
            <a:lvl9pPr indent="-317500" lvl="8" marL="4114800" algn="l">
              <a:lnSpc>
                <a:spcPct val="115000"/>
              </a:lnSpc>
              <a:spcBef>
                <a:spcPts val="1600"/>
              </a:spcBef>
              <a:spcAft>
                <a:spcPts val="1600"/>
              </a:spcAft>
              <a:buClr>
                <a:srgbClr val="000000"/>
              </a:buClr>
              <a:buSzPts val="1400"/>
              <a:buChar char="■"/>
              <a:defRPr>
                <a:solidFill>
                  <a:srgbClr val="000000"/>
                </a:solidFill>
              </a:defRPr>
            </a:lvl9pPr>
          </a:lstStyle>
          <a:p/>
        </p:txBody>
      </p:sp>
      <p:sp>
        <p:nvSpPr>
          <p:cNvPr id="15" name="Google Shape;15;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rgbClr val="000000"/>
              </a:buClr>
              <a:buSzPts val="1800"/>
              <a:buChar char="●"/>
              <a:defRPr>
                <a:solidFill>
                  <a:srgbClr val="000000"/>
                </a:solidFill>
              </a:defRPr>
            </a:lvl1pPr>
            <a:lvl2pPr indent="-317500" lvl="1" marL="914400" algn="ctr">
              <a:lnSpc>
                <a:spcPct val="115000"/>
              </a:lnSpc>
              <a:spcBef>
                <a:spcPts val="1600"/>
              </a:spcBef>
              <a:spcAft>
                <a:spcPts val="0"/>
              </a:spcAft>
              <a:buClr>
                <a:srgbClr val="000000"/>
              </a:buClr>
              <a:buSzPts val="1400"/>
              <a:buChar char="○"/>
              <a:defRPr>
                <a:solidFill>
                  <a:srgbClr val="000000"/>
                </a:solidFill>
              </a:defRPr>
            </a:lvl2pPr>
            <a:lvl3pPr indent="-317500" lvl="2" marL="1371600" algn="ctr">
              <a:lnSpc>
                <a:spcPct val="115000"/>
              </a:lnSpc>
              <a:spcBef>
                <a:spcPts val="1600"/>
              </a:spcBef>
              <a:spcAft>
                <a:spcPts val="0"/>
              </a:spcAft>
              <a:buClr>
                <a:srgbClr val="000000"/>
              </a:buClr>
              <a:buSzPts val="1400"/>
              <a:buChar char="■"/>
              <a:defRPr>
                <a:solidFill>
                  <a:srgbClr val="000000"/>
                </a:solidFill>
              </a:defRPr>
            </a:lvl3pPr>
            <a:lvl4pPr indent="-317500" lvl="3" marL="1828800" algn="ctr">
              <a:lnSpc>
                <a:spcPct val="115000"/>
              </a:lnSpc>
              <a:spcBef>
                <a:spcPts val="1600"/>
              </a:spcBef>
              <a:spcAft>
                <a:spcPts val="0"/>
              </a:spcAft>
              <a:buClr>
                <a:srgbClr val="000000"/>
              </a:buClr>
              <a:buSzPts val="1400"/>
              <a:buChar char="●"/>
              <a:defRPr>
                <a:solidFill>
                  <a:srgbClr val="000000"/>
                </a:solidFill>
              </a:defRPr>
            </a:lvl4pPr>
            <a:lvl5pPr indent="-317500" lvl="4" marL="2286000" algn="ctr">
              <a:lnSpc>
                <a:spcPct val="115000"/>
              </a:lnSpc>
              <a:spcBef>
                <a:spcPts val="1600"/>
              </a:spcBef>
              <a:spcAft>
                <a:spcPts val="0"/>
              </a:spcAft>
              <a:buClr>
                <a:srgbClr val="000000"/>
              </a:buClr>
              <a:buSzPts val="1400"/>
              <a:buChar char="○"/>
              <a:defRPr>
                <a:solidFill>
                  <a:srgbClr val="000000"/>
                </a:solidFill>
              </a:defRPr>
            </a:lvl5pPr>
            <a:lvl6pPr indent="-317500" lvl="5" marL="2743200" algn="ctr">
              <a:lnSpc>
                <a:spcPct val="115000"/>
              </a:lnSpc>
              <a:spcBef>
                <a:spcPts val="1600"/>
              </a:spcBef>
              <a:spcAft>
                <a:spcPts val="0"/>
              </a:spcAft>
              <a:buClr>
                <a:srgbClr val="000000"/>
              </a:buClr>
              <a:buSzPts val="1400"/>
              <a:buChar char="■"/>
              <a:defRPr>
                <a:solidFill>
                  <a:srgbClr val="000000"/>
                </a:solidFill>
              </a:defRPr>
            </a:lvl6pPr>
            <a:lvl7pPr indent="-317500" lvl="6" marL="3200400" algn="ctr">
              <a:lnSpc>
                <a:spcPct val="115000"/>
              </a:lnSpc>
              <a:spcBef>
                <a:spcPts val="1600"/>
              </a:spcBef>
              <a:spcAft>
                <a:spcPts val="0"/>
              </a:spcAft>
              <a:buClr>
                <a:srgbClr val="000000"/>
              </a:buClr>
              <a:buSzPts val="1400"/>
              <a:buChar char="●"/>
              <a:defRPr>
                <a:solidFill>
                  <a:srgbClr val="000000"/>
                </a:solidFill>
              </a:defRPr>
            </a:lvl7pPr>
            <a:lvl8pPr indent="-317500" lvl="7" marL="3657600" algn="ctr">
              <a:lnSpc>
                <a:spcPct val="115000"/>
              </a:lnSpc>
              <a:spcBef>
                <a:spcPts val="1600"/>
              </a:spcBef>
              <a:spcAft>
                <a:spcPts val="0"/>
              </a:spcAft>
              <a:buClr>
                <a:srgbClr val="000000"/>
              </a:buClr>
              <a:buSzPts val="1400"/>
              <a:buChar char="○"/>
              <a:defRPr>
                <a:solidFill>
                  <a:srgbClr val="000000"/>
                </a:solidFill>
              </a:defRPr>
            </a:lvl8pPr>
            <a:lvl9pPr indent="-317500" lvl="8" marL="4114800" algn="ctr">
              <a:lnSpc>
                <a:spcPct val="115000"/>
              </a:lnSpc>
              <a:spcBef>
                <a:spcPts val="1600"/>
              </a:spcBef>
              <a:spcAft>
                <a:spcPts val="1600"/>
              </a:spcAft>
              <a:buClr>
                <a:srgbClr val="000000"/>
              </a:buClr>
              <a:buSzPts val="1400"/>
              <a:buChar char="■"/>
              <a:defRPr>
                <a:solidFill>
                  <a:srgbClr val="000000"/>
                </a:solidFill>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
          <p:cNvSpPr/>
          <p:nvPr/>
        </p:nvSpPr>
        <p:spPr>
          <a:xfrm flipH="1" rot="10800000">
            <a:off x="0" y="1251000"/>
            <a:ext cx="9144000" cy="3892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0" y="1228800"/>
            <a:ext cx="9144000" cy="108600"/>
          </a:xfrm>
          <a:prstGeom prst="rect">
            <a:avLst/>
          </a:prstGeom>
          <a:gradFill>
            <a:gsLst>
              <a:gs pos="0">
                <a:srgbClr val="F9F9F9"/>
              </a:gs>
              <a:gs pos="36000">
                <a:srgbClr val="F9F9F9"/>
              </a:gs>
              <a:gs pos="80000">
                <a:srgbClr val="DEDEDE"/>
              </a:gs>
              <a:gs pos="100000">
                <a:srgbClr val="999999"/>
              </a:gs>
            </a:gsLst>
            <a:lin ang="1619866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200"/>
              <a:buNone/>
              <a:defRPr>
                <a:solidFill>
                  <a:schemeClr val="lt1"/>
                </a:solidFill>
              </a:defRPr>
            </a:lvl1pPr>
            <a:lvl2pPr lvl="1" algn="l">
              <a:lnSpc>
                <a:spcPct val="100000"/>
              </a:lnSpc>
              <a:spcBef>
                <a:spcPts val="0"/>
              </a:spcBef>
              <a:spcAft>
                <a:spcPts val="0"/>
              </a:spcAft>
              <a:buClr>
                <a:schemeClr val="lt1"/>
              </a:buClr>
              <a:buSzPts val="3200"/>
              <a:buNone/>
              <a:defRPr>
                <a:solidFill>
                  <a:schemeClr val="lt1"/>
                </a:solidFill>
              </a:defRPr>
            </a:lvl2pPr>
            <a:lvl3pPr lvl="2" algn="l">
              <a:lnSpc>
                <a:spcPct val="100000"/>
              </a:lnSpc>
              <a:spcBef>
                <a:spcPts val="0"/>
              </a:spcBef>
              <a:spcAft>
                <a:spcPts val="0"/>
              </a:spcAft>
              <a:buClr>
                <a:schemeClr val="lt1"/>
              </a:buClr>
              <a:buSzPts val="3200"/>
              <a:buNone/>
              <a:defRPr>
                <a:solidFill>
                  <a:schemeClr val="lt1"/>
                </a:solidFill>
              </a:defRPr>
            </a:lvl3pPr>
            <a:lvl4pPr lvl="3" algn="l">
              <a:lnSpc>
                <a:spcPct val="100000"/>
              </a:lnSpc>
              <a:spcBef>
                <a:spcPts val="0"/>
              </a:spcBef>
              <a:spcAft>
                <a:spcPts val="0"/>
              </a:spcAft>
              <a:buClr>
                <a:schemeClr val="lt1"/>
              </a:buClr>
              <a:buSzPts val="3200"/>
              <a:buNone/>
              <a:defRPr>
                <a:solidFill>
                  <a:schemeClr val="lt1"/>
                </a:solidFill>
              </a:defRPr>
            </a:lvl4pPr>
            <a:lvl5pPr lvl="4" algn="l">
              <a:lnSpc>
                <a:spcPct val="100000"/>
              </a:lnSpc>
              <a:spcBef>
                <a:spcPts val="0"/>
              </a:spcBef>
              <a:spcAft>
                <a:spcPts val="0"/>
              </a:spcAft>
              <a:buClr>
                <a:schemeClr val="lt1"/>
              </a:buClr>
              <a:buSzPts val="3200"/>
              <a:buNone/>
              <a:defRPr>
                <a:solidFill>
                  <a:schemeClr val="lt1"/>
                </a:solidFill>
              </a:defRPr>
            </a:lvl5pPr>
            <a:lvl6pPr lvl="5" algn="l">
              <a:lnSpc>
                <a:spcPct val="100000"/>
              </a:lnSpc>
              <a:spcBef>
                <a:spcPts val="0"/>
              </a:spcBef>
              <a:spcAft>
                <a:spcPts val="0"/>
              </a:spcAft>
              <a:buClr>
                <a:schemeClr val="lt1"/>
              </a:buClr>
              <a:buSzPts val="3200"/>
              <a:buNone/>
              <a:defRPr>
                <a:solidFill>
                  <a:schemeClr val="lt1"/>
                </a:solidFill>
              </a:defRPr>
            </a:lvl6pPr>
            <a:lvl7pPr lvl="6" algn="l">
              <a:lnSpc>
                <a:spcPct val="100000"/>
              </a:lnSpc>
              <a:spcBef>
                <a:spcPts val="0"/>
              </a:spcBef>
              <a:spcAft>
                <a:spcPts val="0"/>
              </a:spcAft>
              <a:buClr>
                <a:schemeClr val="lt1"/>
              </a:buClr>
              <a:buSzPts val="3200"/>
              <a:buNone/>
              <a:defRPr>
                <a:solidFill>
                  <a:schemeClr val="lt1"/>
                </a:solidFill>
              </a:defRPr>
            </a:lvl7pPr>
            <a:lvl8pPr lvl="7" algn="l">
              <a:lnSpc>
                <a:spcPct val="100000"/>
              </a:lnSpc>
              <a:spcBef>
                <a:spcPts val="0"/>
              </a:spcBef>
              <a:spcAft>
                <a:spcPts val="0"/>
              </a:spcAft>
              <a:buClr>
                <a:schemeClr val="lt1"/>
              </a:buClr>
              <a:buSzPts val="3200"/>
              <a:buNone/>
              <a:defRPr>
                <a:solidFill>
                  <a:schemeClr val="lt1"/>
                </a:solidFill>
              </a:defRPr>
            </a:lvl8pPr>
            <a:lvl9pPr lvl="8" algn="l">
              <a:lnSpc>
                <a:spcPct val="100000"/>
              </a:lnSpc>
              <a:spcBef>
                <a:spcPts val="0"/>
              </a:spcBef>
              <a:spcAft>
                <a:spcPts val="0"/>
              </a:spcAft>
              <a:buClr>
                <a:schemeClr val="lt1"/>
              </a:buClr>
              <a:buSzPts val="3200"/>
              <a:buNone/>
              <a:defRPr>
                <a:solidFill>
                  <a:schemeClr val="lt1"/>
                </a:solidFill>
              </a:defRPr>
            </a:lvl9pPr>
          </a:lstStyle>
          <a:p/>
        </p:txBody>
      </p:sp>
      <p:sp>
        <p:nvSpPr>
          <p:cNvPr id="20" name="Google Shape;20;p3"/>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000000"/>
              </a:buClr>
              <a:buSzPts val="1800"/>
              <a:buChar char="●"/>
              <a:defRPr>
                <a:solidFill>
                  <a:srgbClr val="000000"/>
                </a:solidFill>
              </a:defRPr>
            </a:lvl1pPr>
            <a:lvl2pPr indent="-317500" lvl="1" marL="914400" algn="l">
              <a:lnSpc>
                <a:spcPct val="115000"/>
              </a:lnSpc>
              <a:spcBef>
                <a:spcPts val="1600"/>
              </a:spcBef>
              <a:spcAft>
                <a:spcPts val="0"/>
              </a:spcAft>
              <a:buClr>
                <a:srgbClr val="000000"/>
              </a:buClr>
              <a:buSzPts val="1400"/>
              <a:buChar char="○"/>
              <a:defRPr>
                <a:solidFill>
                  <a:srgbClr val="000000"/>
                </a:solidFill>
              </a:defRPr>
            </a:lvl2pPr>
            <a:lvl3pPr indent="-317500" lvl="2" marL="1371600" algn="l">
              <a:lnSpc>
                <a:spcPct val="115000"/>
              </a:lnSpc>
              <a:spcBef>
                <a:spcPts val="1600"/>
              </a:spcBef>
              <a:spcAft>
                <a:spcPts val="0"/>
              </a:spcAft>
              <a:buClr>
                <a:srgbClr val="000000"/>
              </a:buClr>
              <a:buSzPts val="1400"/>
              <a:buChar char="■"/>
              <a:defRPr>
                <a:solidFill>
                  <a:srgbClr val="000000"/>
                </a:solidFill>
              </a:defRPr>
            </a:lvl3pPr>
            <a:lvl4pPr indent="-317500" lvl="3" marL="1828800" algn="l">
              <a:lnSpc>
                <a:spcPct val="115000"/>
              </a:lnSpc>
              <a:spcBef>
                <a:spcPts val="1600"/>
              </a:spcBef>
              <a:spcAft>
                <a:spcPts val="0"/>
              </a:spcAft>
              <a:buClr>
                <a:srgbClr val="000000"/>
              </a:buClr>
              <a:buSzPts val="1400"/>
              <a:buChar char="●"/>
              <a:defRPr>
                <a:solidFill>
                  <a:srgbClr val="000000"/>
                </a:solidFill>
              </a:defRPr>
            </a:lvl4pPr>
            <a:lvl5pPr indent="-317500" lvl="4" marL="2286000" algn="l">
              <a:lnSpc>
                <a:spcPct val="115000"/>
              </a:lnSpc>
              <a:spcBef>
                <a:spcPts val="1600"/>
              </a:spcBef>
              <a:spcAft>
                <a:spcPts val="0"/>
              </a:spcAft>
              <a:buClr>
                <a:srgbClr val="000000"/>
              </a:buClr>
              <a:buSzPts val="1400"/>
              <a:buChar char="○"/>
              <a:defRPr>
                <a:solidFill>
                  <a:srgbClr val="000000"/>
                </a:solidFill>
              </a:defRPr>
            </a:lvl5pPr>
            <a:lvl6pPr indent="-317500" lvl="5" marL="2743200" algn="l">
              <a:lnSpc>
                <a:spcPct val="115000"/>
              </a:lnSpc>
              <a:spcBef>
                <a:spcPts val="1600"/>
              </a:spcBef>
              <a:spcAft>
                <a:spcPts val="0"/>
              </a:spcAft>
              <a:buClr>
                <a:srgbClr val="000000"/>
              </a:buClr>
              <a:buSzPts val="1400"/>
              <a:buChar char="■"/>
              <a:defRPr>
                <a:solidFill>
                  <a:srgbClr val="000000"/>
                </a:solidFill>
              </a:defRPr>
            </a:lvl6pPr>
            <a:lvl7pPr indent="-317500" lvl="6" marL="3200400" algn="l">
              <a:lnSpc>
                <a:spcPct val="115000"/>
              </a:lnSpc>
              <a:spcBef>
                <a:spcPts val="1600"/>
              </a:spcBef>
              <a:spcAft>
                <a:spcPts val="0"/>
              </a:spcAft>
              <a:buClr>
                <a:srgbClr val="000000"/>
              </a:buClr>
              <a:buSzPts val="1400"/>
              <a:buChar char="●"/>
              <a:defRPr>
                <a:solidFill>
                  <a:srgbClr val="000000"/>
                </a:solidFill>
              </a:defRPr>
            </a:lvl7pPr>
            <a:lvl8pPr indent="-317500" lvl="7" marL="3657600" algn="l">
              <a:lnSpc>
                <a:spcPct val="115000"/>
              </a:lnSpc>
              <a:spcBef>
                <a:spcPts val="1600"/>
              </a:spcBef>
              <a:spcAft>
                <a:spcPts val="0"/>
              </a:spcAft>
              <a:buClr>
                <a:srgbClr val="000000"/>
              </a:buClr>
              <a:buSzPts val="1400"/>
              <a:buChar char="○"/>
              <a:defRPr>
                <a:solidFill>
                  <a:srgbClr val="000000"/>
                </a:solidFill>
              </a:defRPr>
            </a:lvl8pPr>
            <a:lvl9pPr indent="-317500" lvl="8" marL="4114800" algn="l">
              <a:lnSpc>
                <a:spcPct val="115000"/>
              </a:lnSpc>
              <a:spcBef>
                <a:spcPts val="1600"/>
              </a:spcBef>
              <a:spcAft>
                <a:spcPts val="1600"/>
              </a:spcAft>
              <a:buClr>
                <a:srgbClr val="000000"/>
              </a:buClr>
              <a:buSzPts val="1400"/>
              <a:buChar char="■"/>
              <a:defRPr>
                <a:solidFill>
                  <a:srgbClr val="000000"/>
                </a:solidFill>
              </a:defRPr>
            </a:lvl9pPr>
          </a:lstStyle>
          <a:p/>
        </p:txBody>
      </p:sp>
      <p:sp>
        <p:nvSpPr>
          <p:cNvPr id="21" name="Google Shape;21;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6" name="Google Shape;26;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0" name="Google Shape;30;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6"/>
          <p:cNvSpPr/>
          <p:nvPr/>
        </p:nvSpPr>
        <p:spPr>
          <a:xfrm flipH="1" rot="10800000">
            <a:off x="0" y="1251000"/>
            <a:ext cx="9144000" cy="3892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p:nvPr/>
        </p:nvSpPr>
        <p:spPr>
          <a:xfrm>
            <a:off x="0" y="1228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5" name="Google Shape;35;p6"/>
          <p:cNvSpPr txBox="1"/>
          <p:nvPr>
            <p:ph idx="1" type="body"/>
          </p:nvPr>
        </p:nvSpPr>
        <p:spPr>
          <a:xfrm>
            <a:off x="471900" y="14618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1600"/>
              </a:spcBef>
              <a:spcAft>
                <a:spcPts val="0"/>
              </a:spcAft>
              <a:buClr>
                <a:srgbClr val="000000"/>
              </a:buClr>
              <a:buSzPts val="1200"/>
              <a:buChar char="○"/>
              <a:defRPr sz="1200">
                <a:solidFill>
                  <a:srgbClr val="000000"/>
                </a:solidFill>
              </a:defRPr>
            </a:lvl2pPr>
            <a:lvl3pPr indent="-304800" lvl="2" marL="1371600" algn="l">
              <a:lnSpc>
                <a:spcPct val="115000"/>
              </a:lnSpc>
              <a:spcBef>
                <a:spcPts val="1600"/>
              </a:spcBef>
              <a:spcAft>
                <a:spcPts val="0"/>
              </a:spcAft>
              <a:buClr>
                <a:srgbClr val="000000"/>
              </a:buClr>
              <a:buSzPts val="1200"/>
              <a:buChar char="■"/>
              <a:defRPr sz="1200">
                <a:solidFill>
                  <a:srgbClr val="000000"/>
                </a:solidFill>
              </a:defRPr>
            </a:lvl3pPr>
            <a:lvl4pPr indent="-304800" lvl="3" marL="1828800" algn="l">
              <a:lnSpc>
                <a:spcPct val="115000"/>
              </a:lnSpc>
              <a:spcBef>
                <a:spcPts val="1600"/>
              </a:spcBef>
              <a:spcAft>
                <a:spcPts val="0"/>
              </a:spcAft>
              <a:buClr>
                <a:srgbClr val="000000"/>
              </a:buClr>
              <a:buSzPts val="1200"/>
              <a:buChar char="●"/>
              <a:defRPr sz="1200">
                <a:solidFill>
                  <a:srgbClr val="000000"/>
                </a:solidFill>
              </a:defRPr>
            </a:lvl4pPr>
            <a:lvl5pPr indent="-304800" lvl="4" marL="2286000" algn="l">
              <a:lnSpc>
                <a:spcPct val="115000"/>
              </a:lnSpc>
              <a:spcBef>
                <a:spcPts val="1600"/>
              </a:spcBef>
              <a:spcAft>
                <a:spcPts val="0"/>
              </a:spcAft>
              <a:buClr>
                <a:srgbClr val="000000"/>
              </a:buClr>
              <a:buSzPts val="1200"/>
              <a:buChar char="○"/>
              <a:defRPr sz="1200">
                <a:solidFill>
                  <a:srgbClr val="000000"/>
                </a:solidFill>
              </a:defRPr>
            </a:lvl5pPr>
            <a:lvl6pPr indent="-304800" lvl="5" marL="2743200" algn="l">
              <a:lnSpc>
                <a:spcPct val="115000"/>
              </a:lnSpc>
              <a:spcBef>
                <a:spcPts val="1600"/>
              </a:spcBef>
              <a:spcAft>
                <a:spcPts val="0"/>
              </a:spcAft>
              <a:buClr>
                <a:srgbClr val="000000"/>
              </a:buClr>
              <a:buSzPts val="1200"/>
              <a:buChar char="■"/>
              <a:defRPr sz="1200">
                <a:solidFill>
                  <a:srgbClr val="000000"/>
                </a:solidFill>
              </a:defRPr>
            </a:lvl6pPr>
            <a:lvl7pPr indent="-304800" lvl="6" marL="3200400" algn="l">
              <a:lnSpc>
                <a:spcPct val="115000"/>
              </a:lnSpc>
              <a:spcBef>
                <a:spcPts val="1600"/>
              </a:spcBef>
              <a:spcAft>
                <a:spcPts val="0"/>
              </a:spcAft>
              <a:buClr>
                <a:srgbClr val="000000"/>
              </a:buClr>
              <a:buSzPts val="1200"/>
              <a:buChar char="●"/>
              <a:defRPr sz="1200">
                <a:solidFill>
                  <a:srgbClr val="000000"/>
                </a:solidFill>
              </a:defRPr>
            </a:lvl7pPr>
            <a:lvl8pPr indent="-304800" lvl="7" marL="3657600" algn="l">
              <a:lnSpc>
                <a:spcPct val="115000"/>
              </a:lnSpc>
              <a:spcBef>
                <a:spcPts val="1600"/>
              </a:spcBef>
              <a:spcAft>
                <a:spcPts val="0"/>
              </a:spcAft>
              <a:buClr>
                <a:srgbClr val="000000"/>
              </a:buClr>
              <a:buSzPts val="1200"/>
              <a:buChar char="○"/>
              <a:defRPr sz="1200">
                <a:solidFill>
                  <a:srgbClr val="000000"/>
                </a:solidFill>
              </a:defRPr>
            </a:lvl8pPr>
            <a:lvl9pPr indent="-304800" lvl="8" marL="4114800" algn="l">
              <a:lnSpc>
                <a:spcPct val="115000"/>
              </a:lnSpc>
              <a:spcBef>
                <a:spcPts val="1600"/>
              </a:spcBef>
              <a:spcAft>
                <a:spcPts val="1600"/>
              </a:spcAft>
              <a:buClr>
                <a:srgbClr val="000000"/>
              </a:buClr>
              <a:buSzPts val="1200"/>
              <a:buChar char="■"/>
              <a:defRPr sz="1200">
                <a:solidFill>
                  <a:srgbClr val="000000"/>
                </a:solidFill>
              </a:defRPr>
            </a:lvl9pPr>
          </a:lstStyle>
          <a:p/>
        </p:txBody>
      </p:sp>
      <p:sp>
        <p:nvSpPr>
          <p:cNvPr id="36" name="Google Shape;36;p6"/>
          <p:cNvSpPr txBox="1"/>
          <p:nvPr>
            <p:ph idx="2" type="body"/>
          </p:nvPr>
        </p:nvSpPr>
        <p:spPr>
          <a:xfrm>
            <a:off x="4694250" y="14618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1600"/>
              </a:spcBef>
              <a:spcAft>
                <a:spcPts val="0"/>
              </a:spcAft>
              <a:buClr>
                <a:srgbClr val="000000"/>
              </a:buClr>
              <a:buSzPts val="1200"/>
              <a:buChar char="○"/>
              <a:defRPr sz="1200">
                <a:solidFill>
                  <a:srgbClr val="000000"/>
                </a:solidFill>
              </a:defRPr>
            </a:lvl2pPr>
            <a:lvl3pPr indent="-304800" lvl="2" marL="1371600" algn="l">
              <a:lnSpc>
                <a:spcPct val="115000"/>
              </a:lnSpc>
              <a:spcBef>
                <a:spcPts val="1600"/>
              </a:spcBef>
              <a:spcAft>
                <a:spcPts val="0"/>
              </a:spcAft>
              <a:buClr>
                <a:srgbClr val="000000"/>
              </a:buClr>
              <a:buSzPts val="1200"/>
              <a:buChar char="■"/>
              <a:defRPr sz="1200">
                <a:solidFill>
                  <a:srgbClr val="000000"/>
                </a:solidFill>
              </a:defRPr>
            </a:lvl3pPr>
            <a:lvl4pPr indent="-304800" lvl="3" marL="1828800" algn="l">
              <a:lnSpc>
                <a:spcPct val="115000"/>
              </a:lnSpc>
              <a:spcBef>
                <a:spcPts val="1600"/>
              </a:spcBef>
              <a:spcAft>
                <a:spcPts val="0"/>
              </a:spcAft>
              <a:buClr>
                <a:srgbClr val="000000"/>
              </a:buClr>
              <a:buSzPts val="1200"/>
              <a:buChar char="●"/>
              <a:defRPr sz="1200">
                <a:solidFill>
                  <a:srgbClr val="000000"/>
                </a:solidFill>
              </a:defRPr>
            </a:lvl4pPr>
            <a:lvl5pPr indent="-304800" lvl="4" marL="2286000" algn="l">
              <a:lnSpc>
                <a:spcPct val="115000"/>
              </a:lnSpc>
              <a:spcBef>
                <a:spcPts val="1600"/>
              </a:spcBef>
              <a:spcAft>
                <a:spcPts val="0"/>
              </a:spcAft>
              <a:buClr>
                <a:srgbClr val="000000"/>
              </a:buClr>
              <a:buSzPts val="1200"/>
              <a:buChar char="○"/>
              <a:defRPr sz="1200">
                <a:solidFill>
                  <a:srgbClr val="000000"/>
                </a:solidFill>
              </a:defRPr>
            </a:lvl5pPr>
            <a:lvl6pPr indent="-304800" lvl="5" marL="2743200" algn="l">
              <a:lnSpc>
                <a:spcPct val="115000"/>
              </a:lnSpc>
              <a:spcBef>
                <a:spcPts val="1600"/>
              </a:spcBef>
              <a:spcAft>
                <a:spcPts val="0"/>
              </a:spcAft>
              <a:buClr>
                <a:srgbClr val="000000"/>
              </a:buClr>
              <a:buSzPts val="1200"/>
              <a:buChar char="■"/>
              <a:defRPr sz="1200">
                <a:solidFill>
                  <a:srgbClr val="000000"/>
                </a:solidFill>
              </a:defRPr>
            </a:lvl6pPr>
            <a:lvl7pPr indent="-304800" lvl="6" marL="3200400" algn="l">
              <a:lnSpc>
                <a:spcPct val="115000"/>
              </a:lnSpc>
              <a:spcBef>
                <a:spcPts val="1600"/>
              </a:spcBef>
              <a:spcAft>
                <a:spcPts val="0"/>
              </a:spcAft>
              <a:buClr>
                <a:srgbClr val="000000"/>
              </a:buClr>
              <a:buSzPts val="1200"/>
              <a:buChar char="●"/>
              <a:defRPr sz="1200">
                <a:solidFill>
                  <a:srgbClr val="000000"/>
                </a:solidFill>
              </a:defRPr>
            </a:lvl7pPr>
            <a:lvl8pPr indent="-304800" lvl="7" marL="3657600" algn="l">
              <a:lnSpc>
                <a:spcPct val="115000"/>
              </a:lnSpc>
              <a:spcBef>
                <a:spcPts val="1600"/>
              </a:spcBef>
              <a:spcAft>
                <a:spcPts val="0"/>
              </a:spcAft>
              <a:buClr>
                <a:srgbClr val="000000"/>
              </a:buClr>
              <a:buSzPts val="1200"/>
              <a:buChar char="○"/>
              <a:defRPr sz="1200">
                <a:solidFill>
                  <a:srgbClr val="000000"/>
                </a:solidFill>
              </a:defRPr>
            </a:lvl8pPr>
            <a:lvl9pPr indent="-304800" lvl="8" marL="4114800" algn="l">
              <a:lnSpc>
                <a:spcPct val="115000"/>
              </a:lnSpc>
              <a:spcBef>
                <a:spcPts val="1600"/>
              </a:spcBef>
              <a:spcAft>
                <a:spcPts val="1600"/>
              </a:spcAft>
              <a:buClr>
                <a:srgbClr val="000000"/>
              </a:buClr>
              <a:buSzPts val="1200"/>
              <a:buChar char="■"/>
              <a:defRPr sz="1200">
                <a:solidFill>
                  <a:srgbClr val="000000"/>
                </a:solidFill>
              </a:defRPr>
            </a:lvl9pPr>
          </a:lstStyle>
          <a:p/>
        </p:txBody>
      </p:sp>
      <p:sp>
        <p:nvSpPr>
          <p:cNvPr id="37" name="Google Shape;37;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2" name="Google Shape;42;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9"/>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00000"/>
              </a:buClr>
              <a:buSzPts val="1200"/>
              <a:buNone/>
              <a:defRPr sz="1200">
                <a:solidFill>
                  <a:srgbClr val="000000"/>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9999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3200"/>
              <a:buFont typeface="Roboto"/>
              <a:buNone/>
              <a:defRPr b="0" i="0" sz="3200" u="none" cap="none" strike="noStrike">
                <a:solidFill>
                  <a:srgbClr val="000000"/>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3.png"/><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8.jpg"/><Relationship Id="rId4" Type="http://schemas.openxmlformats.org/officeDocument/2006/relationships/image" Target="../media/image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vice.com/en/article/j5nzx4/what-was-the-first-blockchain"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euromoney.com/learning/blockchain-explained/how-blockchain-data-is-stored-and-secured" TargetMode="External"/><Relationship Id="rId4" Type="http://schemas.openxmlformats.org/officeDocument/2006/relationships/hyperlink" Target="https://www.euromoney.com/learning/blockchain-explained/the-difference-between-blockchain-and-bitco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remix.ethereum.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remix.ethereum.or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decrypt.co/?post_type=post&amp;p=573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pwc.com/gx/en/financial-services/pdf/el-salvadors-law-a-meaningful-test-for-bitcoin.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5.png"/><Relationship Id="rId4" Type="http://schemas.openxmlformats.org/officeDocument/2006/relationships/hyperlink" Target="https://solidity.readthedocs.io/en/v0.5.10/natspec-format.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0.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3.png"/><Relationship Id="rId7"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234700" y="18160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4200"/>
              <a:buNone/>
            </a:pPr>
            <a:r>
              <a:rPr lang="en"/>
              <a:t>PIAIC</a:t>
            </a:r>
            <a:endParaRPr/>
          </a:p>
        </p:txBody>
      </p:sp>
      <p:sp>
        <p:nvSpPr>
          <p:cNvPr id="68" name="Google Shape;68;p13"/>
          <p:cNvSpPr txBox="1"/>
          <p:nvPr>
            <p:ph idx="2" type="body"/>
          </p:nvPr>
        </p:nvSpPr>
        <p:spPr>
          <a:xfrm>
            <a:off x="4835325" y="357800"/>
            <a:ext cx="4045200" cy="444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rPr b="1" lang="en" sz="3300"/>
              <a:t>Introduction to Blockchain</a:t>
            </a:r>
            <a:endParaRPr/>
          </a:p>
          <a:p>
            <a:pPr indent="0" lvl="0" marL="0" rtl="0" algn="ctr">
              <a:lnSpc>
                <a:spcPct val="115000"/>
              </a:lnSpc>
              <a:spcBef>
                <a:spcPts val="0"/>
              </a:spcBef>
              <a:spcAft>
                <a:spcPts val="0"/>
              </a:spcAft>
              <a:buSzPts val="1800"/>
              <a:buNone/>
            </a:pPr>
            <a:r>
              <a:rPr b="1" lang="en" sz="3300"/>
              <a:t>Technology</a:t>
            </a:r>
            <a:endParaRPr b="1" sz="3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207492" y="1426771"/>
            <a:ext cx="8422800" cy="344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t/>
            </a:r>
            <a:endParaRPr sz="2400"/>
          </a:p>
          <a:p>
            <a:pPr indent="0" lvl="0" marL="114300" rtl="0" algn="l">
              <a:lnSpc>
                <a:spcPct val="115000"/>
              </a:lnSpc>
              <a:spcBef>
                <a:spcPts val="0"/>
              </a:spcBef>
              <a:spcAft>
                <a:spcPts val="0"/>
              </a:spcAft>
              <a:buSzPts val="1800"/>
              <a:buNone/>
            </a:pPr>
            <a:r>
              <a:t/>
            </a:r>
            <a:endParaRPr sz="2400"/>
          </a:p>
          <a:p>
            <a:pPr indent="0" lvl="0" marL="114300" rtl="0" algn="l">
              <a:lnSpc>
                <a:spcPct val="115000"/>
              </a:lnSpc>
              <a:spcBef>
                <a:spcPts val="0"/>
              </a:spcBef>
              <a:spcAft>
                <a:spcPts val="0"/>
              </a:spcAft>
              <a:buSzPts val="1800"/>
              <a:buNone/>
            </a:pPr>
            <a:r>
              <a:rPr lang="en" sz="2400"/>
              <a:t>The New Internet?</a:t>
            </a:r>
            <a:endParaRPr/>
          </a:p>
        </p:txBody>
      </p:sp>
      <p:sp>
        <p:nvSpPr>
          <p:cNvPr id="133" name="Google Shape;133;p22"/>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Is Blockchain Technology </a:t>
            </a:r>
            <a:endParaRPr sz="2800">
              <a:solidFill>
                <a:srgbClr val="000000"/>
              </a:solidFill>
              <a:latin typeface="Merriweather"/>
              <a:ea typeface="Merriweather"/>
              <a:cs typeface="Merriweather"/>
              <a:sym typeface="Merriweathe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Modifier</a:t>
            </a:r>
            <a:endParaRPr/>
          </a:p>
        </p:txBody>
      </p:sp>
      <p:sp>
        <p:nvSpPr>
          <p:cNvPr id="730" name="Google Shape;730;p112"/>
          <p:cNvSpPr txBox="1"/>
          <p:nvPr>
            <p:ph idx="1" type="body"/>
          </p:nvPr>
        </p:nvSpPr>
        <p:spPr>
          <a:xfrm>
            <a:off x="-20400" y="1157075"/>
            <a:ext cx="9274500" cy="3443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Modifier is always associated with a function.</a:t>
            </a:r>
            <a:endParaRPr sz="1900"/>
          </a:p>
          <a:p>
            <a:pPr indent="-349250" lvl="0" marL="457200" rtl="0" algn="l">
              <a:lnSpc>
                <a:spcPct val="115000"/>
              </a:lnSpc>
              <a:spcBef>
                <a:spcPts val="0"/>
              </a:spcBef>
              <a:spcAft>
                <a:spcPts val="0"/>
              </a:spcAft>
              <a:buSzPts val="1900"/>
              <a:buChar char="●"/>
            </a:pPr>
            <a:r>
              <a:rPr lang="en" sz="1900"/>
              <a:t>It has the power to change the behavior of functions that it is associated with. </a:t>
            </a:r>
            <a:endParaRPr sz="1900"/>
          </a:p>
          <a:p>
            <a:pPr indent="-342900" lvl="0" marL="457200" rtl="0" algn="l">
              <a:lnSpc>
                <a:spcPct val="115000"/>
              </a:lnSpc>
              <a:spcBef>
                <a:spcPts val="0"/>
              </a:spcBef>
              <a:spcAft>
                <a:spcPts val="0"/>
              </a:spcAft>
              <a:buSzPts val="1800"/>
              <a:buChar char="●"/>
            </a:pPr>
            <a:r>
              <a:rPr lang="en" sz="1900"/>
              <a:t>It is like a function that will be executed before execution of the target function.</a:t>
            </a:r>
            <a:r>
              <a:rPr lang="en"/>
              <a:t> </a:t>
            </a:r>
            <a:endParaRPr/>
          </a:p>
          <a:p>
            <a:pPr indent="0" lvl="0" marL="0" rtl="0" algn="l">
              <a:lnSpc>
                <a:spcPct val="115000"/>
              </a:lnSpc>
              <a:spcBef>
                <a:spcPts val="1600"/>
              </a:spcBef>
              <a:spcAft>
                <a:spcPts val="0"/>
              </a:spcAft>
              <a:buSzPts val="1800"/>
              <a:buNone/>
            </a:pPr>
            <a:r>
              <a:rPr b="1" lang="en" sz="1700"/>
              <a:t>Example:</a:t>
            </a:r>
            <a:r>
              <a:rPr lang="en" sz="1700"/>
              <a:t> you want to invoke the getAge function but, before executing it, you would like to execute another function that could check the current state of the contract, values in incoming parameters, the current value in state variables, and so on and accordingly decide whether the target function getAge should be executed. </a:t>
            </a:r>
            <a:endParaRPr sz="1700"/>
          </a:p>
          <a:p>
            <a:pPr indent="-342900" lvl="0" marL="457200" rtl="0" algn="l">
              <a:lnSpc>
                <a:spcPct val="115000"/>
              </a:lnSpc>
              <a:spcBef>
                <a:spcPts val="1600"/>
              </a:spcBef>
              <a:spcAft>
                <a:spcPts val="0"/>
              </a:spcAft>
              <a:buSzPts val="1800"/>
              <a:buChar char="●"/>
            </a:pPr>
            <a:r>
              <a:rPr lang="en"/>
              <a:t>Helps in writing cleaner functions without cluttering them with validation and verification rules. </a:t>
            </a:r>
            <a:endParaRPr/>
          </a:p>
          <a:p>
            <a:pPr indent="-342900" lvl="0" marL="457200" rtl="0" algn="l">
              <a:lnSpc>
                <a:spcPct val="115000"/>
              </a:lnSpc>
              <a:spcBef>
                <a:spcPts val="0"/>
              </a:spcBef>
              <a:spcAft>
                <a:spcPts val="0"/>
              </a:spcAft>
              <a:buSzPts val="1800"/>
              <a:buChar char="●"/>
            </a:pPr>
            <a:r>
              <a:rPr lang="en"/>
              <a:t>Moreover, the modifier can be associated with multiple functions. </a:t>
            </a:r>
            <a:endParaRPr/>
          </a:p>
          <a:p>
            <a:pPr indent="-336550" lvl="0" marL="457200" rtl="0" algn="l">
              <a:lnSpc>
                <a:spcPct val="115000"/>
              </a:lnSpc>
              <a:spcBef>
                <a:spcPts val="0"/>
              </a:spcBef>
              <a:spcAft>
                <a:spcPts val="0"/>
              </a:spcAft>
              <a:buSzPts val="1700"/>
              <a:buChar char="●"/>
            </a:pPr>
            <a:r>
              <a:rPr lang="en"/>
              <a:t>This ensures cleaner, more readable, and more maintainable code</a:t>
            </a:r>
            <a:r>
              <a:rPr lang="en" sz="1700"/>
              <a:t>.</a:t>
            </a:r>
            <a:endParaRPr sz="17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1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Modifier</a:t>
            </a:r>
            <a:endParaRPr/>
          </a:p>
        </p:txBody>
      </p:sp>
      <p:pic>
        <p:nvPicPr>
          <p:cNvPr id="736" name="Google Shape;736;p113"/>
          <p:cNvPicPr preferRelativeResize="0"/>
          <p:nvPr/>
        </p:nvPicPr>
        <p:blipFill rotWithShape="1">
          <a:blip r:embed="rId3">
            <a:alphaModFix/>
          </a:blip>
          <a:srcRect b="0" l="0" r="0" t="0"/>
          <a:stretch/>
        </p:blipFill>
        <p:spPr>
          <a:xfrm>
            <a:off x="1479950" y="1256250"/>
            <a:ext cx="5990049" cy="1873700"/>
          </a:xfrm>
          <a:prstGeom prst="rect">
            <a:avLst/>
          </a:prstGeom>
          <a:noFill/>
          <a:ln>
            <a:noFill/>
          </a:ln>
        </p:spPr>
      </p:pic>
      <p:pic>
        <p:nvPicPr>
          <p:cNvPr id="737" name="Google Shape;737;p113"/>
          <p:cNvPicPr preferRelativeResize="0"/>
          <p:nvPr/>
        </p:nvPicPr>
        <p:blipFill rotWithShape="1">
          <a:blip r:embed="rId4">
            <a:alphaModFix/>
          </a:blip>
          <a:srcRect b="0" l="0" r="0" t="0"/>
          <a:stretch/>
        </p:blipFill>
        <p:spPr>
          <a:xfrm>
            <a:off x="221975" y="2972850"/>
            <a:ext cx="8769626" cy="2246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Events</a:t>
            </a:r>
            <a:endParaRPr/>
          </a:p>
        </p:txBody>
      </p:sp>
      <p:sp>
        <p:nvSpPr>
          <p:cNvPr id="743" name="Google Shape;743;p114"/>
          <p:cNvSpPr txBox="1"/>
          <p:nvPr>
            <p:ph idx="1" type="body"/>
          </p:nvPr>
        </p:nvSpPr>
        <p:spPr>
          <a:xfrm>
            <a:off x="-20400" y="1157075"/>
            <a:ext cx="9274500" cy="344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u="sng"/>
              <a:t>Events are fired from contracts</a:t>
            </a:r>
            <a:r>
              <a:rPr lang="en"/>
              <a:t> such that anybody interested in them can trap/catch them and execute code in response.</a:t>
            </a:r>
            <a:endParaRPr/>
          </a:p>
          <a:p>
            <a:pPr indent="-330200" lvl="0" marL="457200" rtl="0" algn="l">
              <a:lnSpc>
                <a:spcPct val="115000"/>
              </a:lnSpc>
              <a:spcBef>
                <a:spcPts val="0"/>
              </a:spcBef>
              <a:spcAft>
                <a:spcPts val="0"/>
              </a:spcAft>
              <a:buSzPts val="1600"/>
              <a:buChar char="●"/>
            </a:pPr>
            <a:r>
              <a:rPr lang="en"/>
              <a:t>Used primarily for</a:t>
            </a:r>
            <a:r>
              <a:rPr lang="en" u="sng"/>
              <a:t> informing the calling application</a:t>
            </a:r>
            <a:r>
              <a:rPr lang="en"/>
              <a:t> about the </a:t>
            </a:r>
            <a:r>
              <a:rPr lang="en" u="sng"/>
              <a:t>current state of the contract</a:t>
            </a:r>
            <a:r>
              <a:rPr lang="en"/>
              <a:t> by means of the logging facility of EVM. </a:t>
            </a:r>
            <a:endParaRPr/>
          </a:p>
          <a:p>
            <a:pPr indent="-330200" lvl="0" marL="457200" rtl="0" algn="l">
              <a:lnSpc>
                <a:spcPct val="115000"/>
              </a:lnSpc>
              <a:spcBef>
                <a:spcPts val="0"/>
              </a:spcBef>
              <a:spcAft>
                <a:spcPts val="0"/>
              </a:spcAft>
              <a:buSzPts val="1600"/>
              <a:buChar char="●"/>
            </a:pPr>
            <a:r>
              <a:rPr lang="en"/>
              <a:t>Used to </a:t>
            </a:r>
            <a:r>
              <a:rPr lang="en" u="sng"/>
              <a:t>notify applications</a:t>
            </a:r>
            <a:r>
              <a:rPr lang="en"/>
              <a:t> about changes in contracts and applications can use them to execute their dependent logic. </a:t>
            </a:r>
            <a:endParaRPr/>
          </a:p>
          <a:p>
            <a:pPr indent="-330200" lvl="0" marL="457200" rtl="0" algn="l">
              <a:lnSpc>
                <a:spcPct val="115000"/>
              </a:lnSpc>
              <a:spcBef>
                <a:spcPts val="0"/>
              </a:spcBef>
              <a:spcAft>
                <a:spcPts val="0"/>
              </a:spcAft>
              <a:buSzPts val="1600"/>
              <a:buChar char="●"/>
            </a:pPr>
            <a:r>
              <a:rPr lang="en"/>
              <a:t>Instead of applications </a:t>
            </a:r>
            <a:r>
              <a:rPr lang="en" u="sng"/>
              <a:t>they keep polling the contract for certain state changes;</a:t>
            </a:r>
            <a:r>
              <a:rPr lang="en"/>
              <a:t> the contract can inform them by means of events.</a:t>
            </a:r>
            <a:endParaRPr/>
          </a:p>
          <a:p>
            <a:pPr indent="-330200" lvl="0" marL="457200" rtl="0" algn="l">
              <a:lnSpc>
                <a:spcPct val="115000"/>
              </a:lnSpc>
              <a:spcBef>
                <a:spcPts val="0"/>
              </a:spcBef>
              <a:spcAft>
                <a:spcPts val="0"/>
              </a:spcAft>
              <a:buSzPts val="1600"/>
              <a:buChar char="●"/>
            </a:pPr>
            <a:r>
              <a:rPr lang="en"/>
              <a:t>Declared within the contract at the global level and invoked within its functions.</a:t>
            </a:r>
            <a:endParaRPr/>
          </a:p>
          <a:p>
            <a:pPr indent="-330200" lvl="0" marL="457200" rtl="0" algn="l">
              <a:lnSpc>
                <a:spcPct val="115000"/>
              </a:lnSpc>
              <a:spcBef>
                <a:spcPts val="0"/>
              </a:spcBef>
              <a:spcAft>
                <a:spcPts val="0"/>
              </a:spcAft>
              <a:buSzPts val="1600"/>
              <a:buChar char="●"/>
            </a:pPr>
            <a:r>
              <a:rPr lang="en"/>
              <a:t>Declared using the </a:t>
            </a:r>
            <a:r>
              <a:rPr lang="en" u="sng"/>
              <a:t>event</a:t>
            </a:r>
            <a:r>
              <a:rPr lang="en"/>
              <a:t> keyword, followed by an </a:t>
            </a:r>
            <a:r>
              <a:rPr lang="en" u="sng"/>
              <a:t>identifier</a:t>
            </a:r>
            <a:r>
              <a:rPr lang="en"/>
              <a:t> and </a:t>
            </a:r>
            <a:r>
              <a:rPr lang="en" u="sng"/>
              <a:t>parameter list</a:t>
            </a:r>
            <a:endParaRPr u="sng"/>
          </a:p>
          <a:p>
            <a:pPr indent="-330200" lvl="0" marL="457200" rtl="0" algn="l">
              <a:lnSpc>
                <a:spcPct val="115000"/>
              </a:lnSpc>
              <a:spcBef>
                <a:spcPts val="0"/>
              </a:spcBef>
              <a:spcAft>
                <a:spcPts val="0"/>
              </a:spcAft>
              <a:buSzPts val="1600"/>
              <a:buChar char="●"/>
            </a:pPr>
            <a:r>
              <a:rPr lang="en"/>
              <a:t>Parameters can be used to log information or execute conditional logic. </a:t>
            </a:r>
            <a:endParaRPr/>
          </a:p>
          <a:p>
            <a:pPr indent="-330200" lvl="0" marL="457200" rtl="0" algn="l">
              <a:lnSpc>
                <a:spcPct val="115000"/>
              </a:lnSpc>
              <a:spcBef>
                <a:spcPts val="0"/>
              </a:spcBef>
              <a:spcAft>
                <a:spcPts val="0"/>
              </a:spcAft>
              <a:buSzPts val="1600"/>
              <a:buChar char="●"/>
            </a:pPr>
            <a:r>
              <a:rPr lang="en"/>
              <a:t>Event information and its values are stored as part of transactions within blocks.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Events</a:t>
            </a:r>
            <a:endParaRPr/>
          </a:p>
        </p:txBody>
      </p:sp>
      <p:pic>
        <p:nvPicPr>
          <p:cNvPr id="749" name="Google Shape;749;p115"/>
          <p:cNvPicPr preferRelativeResize="0"/>
          <p:nvPr/>
        </p:nvPicPr>
        <p:blipFill rotWithShape="1">
          <a:blip r:embed="rId3">
            <a:alphaModFix/>
          </a:blip>
          <a:srcRect b="0" l="0" r="0" t="0"/>
          <a:stretch/>
        </p:blipFill>
        <p:spPr>
          <a:xfrm>
            <a:off x="261750" y="1282600"/>
            <a:ext cx="8432251" cy="38609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Enumeration</a:t>
            </a:r>
            <a:endParaRPr/>
          </a:p>
        </p:txBody>
      </p:sp>
      <p:sp>
        <p:nvSpPr>
          <p:cNvPr id="755" name="Google Shape;755;p116"/>
          <p:cNvSpPr txBox="1"/>
          <p:nvPr>
            <p:ph idx="1" type="body"/>
          </p:nvPr>
        </p:nvSpPr>
        <p:spPr>
          <a:xfrm>
            <a:off x="-20400" y="1309475"/>
            <a:ext cx="9274500" cy="344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a:t>enum</a:t>
            </a:r>
            <a:r>
              <a:rPr lang="en"/>
              <a:t> keyword is used to declare enumerations.</a:t>
            </a:r>
            <a:endParaRPr/>
          </a:p>
          <a:p>
            <a:pPr indent="-330200" lvl="0" marL="457200" rtl="0" algn="l">
              <a:lnSpc>
                <a:spcPct val="115000"/>
              </a:lnSpc>
              <a:spcBef>
                <a:spcPts val="0"/>
              </a:spcBef>
              <a:spcAft>
                <a:spcPts val="0"/>
              </a:spcAft>
              <a:buSzPts val="1600"/>
              <a:buChar char="●"/>
            </a:pPr>
            <a:r>
              <a:rPr lang="en"/>
              <a:t>Help in declaring a </a:t>
            </a:r>
            <a:r>
              <a:rPr lang="en" u="sng"/>
              <a:t>custom user-defined data type</a:t>
            </a:r>
            <a:r>
              <a:rPr lang="en"/>
              <a:t>. </a:t>
            </a:r>
            <a:endParaRPr/>
          </a:p>
          <a:p>
            <a:pPr indent="-330200" lvl="0" marL="457200" rtl="0" algn="l">
              <a:lnSpc>
                <a:spcPct val="115000"/>
              </a:lnSpc>
              <a:spcBef>
                <a:spcPts val="0"/>
              </a:spcBef>
              <a:spcAft>
                <a:spcPts val="0"/>
              </a:spcAft>
              <a:buSzPts val="1600"/>
              <a:buChar char="●"/>
            </a:pPr>
            <a:r>
              <a:rPr lang="en"/>
              <a:t>enum consists of an </a:t>
            </a:r>
            <a:r>
              <a:rPr lang="en" u="sng"/>
              <a:t>enumeration list</a:t>
            </a:r>
            <a:r>
              <a:rPr lang="en"/>
              <a:t>, a predetermined set of named constants.</a:t>
            </a:r>
            <a:endParaRPr/>
          </a:p>
          <a:p>
            <a:pPr indent="-330200" lvl="0" marL="457200" rtl="0" algn="l">
              <a:lnSpc>
                <a:spcPct val="115000"/>
              </a:lnSpc>
              <a:spcBef>
                <a:spcPts val="0"/>
              </a:spcBef>
              <a:spcAft>
                <a:spcPts val="0"/>
              </a:spcAft>
              <a:buSzPts val="1600"/>
              <a:buChar char="●"/>
            </a:pPr>
            <a:r>
              <a:rPr lang="en"/>
              <a:t>Constant values within an enum </a:t>
            </a:r>
            <a:r>
              <a:rPr lang="en" u="sng"/>
              <a:t>can be explicitly converted into integers</a:t>
            </a:r>
            <a:r>
              <a:rPr lang="en"/>
              <a:t>.</a:t>
            </a:r>
            <a:endParaRPr/>
          </a:p>
          <a:p>
            <a:pPr indent="-330200" lvl="0" marL="457200" rtl="0" algn="l">
              <a:lnSpc>
                <a:spcPct val="115000"/>
              </a:lnSpc>
              <a:spcBef>
                <a:spcPts val="0"/>
              </a:spcBef>
              <a:spcAft>
                <a:spcPts val="0"/>
              </a:spcAft>
              <a:buSzPts val="1600"/>
              <a:buChar char="●"/>
            </a:pPr>
            <a:r>
              <a:rPr lang="en"/>
              <a:t>Each constant value gets an integer value, with the first one having a value of 0 and the value of each successive item is increased by 1.</a:t>
            </a:r>
            <a:endParaRPr/>
          </a:p>
          <a:p>
            <a:pPr indent="-330200" lvl="0" marL="457200" rtl="0" algn="l">
              <a:lnSpc>
                <a:spcPct val="115000"/>
              </a:lnSpc>
              <a:spcBef>
                <a:spcPts val="0"/>
              </a:spcBef>
              <a:spcAft>
                <a:spcPts val="0"/>
              </a:spcAft>
              <a:buSzPts val="1600"/>
              <a:buChar char="●"/>
            </a:pPr>
            <a:r>
              <a:rPr lang="en"/>
              <a:t>An enum declaration uses the </a:t>
            </a:r>
            <a:r>
              <a:rPr b="1" lang="en"/>
              <a:t>enum</a:t>
            </a:r>
            <a:r>
              <a:rPr lang="en"/>
              <a:t> keyword followed </a:t>
            </a:r>
            <a:r>
              <a:rPr lang="en" u="sng"/>
              <a:t>identifier</a:t>
            </a:r>
            <a:r>
              <a:rPr lang="en"/>
              <a:t> and a </a:t>
            </a:r>
            <a:r>
              <a:rPr lang="en" u="sng"/>
              <a:t>list of enumeration values</a:t>
            </a:r>
            <a:r>
              <a:rPr lang="en"/>
              <a:t> within the {} brackets. </a:t>
            </a:r>
            <a:endParaRPr/>
          </a:p>
          <a:p>
            <a:pPr indent="-330200" lvl="0" marL="457200" rtl="0" algn="l">
              <a:lnSpc>
                <a:spcPct val="115000"/>
              </a:lnSpc>
              <a:spcBef>
                <a:spcPts val="0"/>
              </a:spcBef>
              <a:spcAft>
                <a:spcPts val="0"/>
              </a:spcAft>
              <a:buSzPts val="1600"/>
              <a:buChar char="●"/>
            </a:pPr>
            <a:r>
              <a:rPr b="1" lang="en"/>
              <a:t>Enum declaration</a:t>
            </a:r>
            <a:r>
              <a:rPr lang="en"/>
              <a:t> </a:t>
            </a:r>
            <a:r>
              <a:rPr lang="en" u="sng"/>
              <a:t>does not have a semicolon as its terminator</a:t>
            </a:r>
            <a:r>
              <a:rPr lang="en"/>
              <a:t> and that </a:t>
            </a:r>
            <a:r>
              <a:rPr lang="en" u="sng"/>
              <a:t>there should be at least one member declared in the list</a:t>
            </a:r>
            <a:r>
              <a:rPr lang="en"/>
              <a: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Enumeration</a:t>
            </a:r>
            <a:endParaRPr/>
          </a:p>
        </p:txBody>
      </p:sp>
      <p:sp>
        <p:nvSpPr>
          <p:cNvPr id="761" name="Google Shape;761;p117"/>
          <p:cNvSpPr txBox="1"/>
          <p:nvPr>
            <p:ph idx="1" type="body"/>
          </p:nvPr>
        </p:nvSpPr>
        <p:spPr>
          <a:xfrm>
            <a:off x="-20400" y="1157075"/>
            <a:ext cx="9274500" cy="344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An example of enum is as follows:</a:t>
            </a:r>
            <a:endParaRPr/>
          </a:p>
          <a:p>
            <a:pPr indent="0" lvl="0" marL="457200" rtl="0" algn="l">
              <a:lnSpc>
                <a:spcPct val="115000"/>
              </a:lnSpc>
              <a:spcBef>
                <a:spcPts val="1600"/>
              </a:spcBef>
              <a:spcAft>
                <a:spcPts val="0"/>
              </a:spcAft>
              <a:buSzPts val="1800"/>
              <a:buNone/>
            </a:pPr>
            <a:r>
              <a:rPr b="1" lang="en"/>
              <a:t>enum gender {male, female}</a:t>
            </a:r>
            <a:endParaRPr b="1"/>
          </a:p>
          <a:p>
            <a:pPr indent="-330200" lvl="0" marL="457200" rtl="0" algn="l">
              <a:lnSpc>
                <a:spcPct val="115000"/>
              </a:lnSpc>
              <a:spcBef>
                <a:spcPts val="1600"/>
              </a:spcBef>
              <a:spcAft>
                <a:spcPts val="0"/>
              </a:spcAft>
              <a:buSzPts val="1600"/>
              <a:buChar char="●"/>
            </a:pPr>
            <a:r>
              <a:rPr lang="en"/>
              <a:t>A variable of enumeration can be declared and assigned a value as shown in the following code:</a:t>
            </a:r>
            <a:endParaRPr/>
          </a:p>
          <a:p>
            <a:pPr indent="0" lvl="0" marL="457200" rtl="0" algn="l">
              <a:lnSpc>
                <a:spcPct val="115000"/>
              </a:lnSpc>
              <a:spcBef>
                <a:spcPts val="1600"/>
              </a:spcBef>
              <a:spcAft>
                <a:spcPts val="0"/>
              </a:spcAft>
              <a:buSzPts val="1800"/>
              <a:buNone/>
            </a:pPr>
            <a:r>
              <a:rPr b="1" lang="en"/>
              <a:t>gender _gender = gender.male ;</a:t>
            </a:r>
            <a:endParaRPr b="1"/>
          </a:p>
          <a:p>
            <a:pPr indent="-330200" lvl="0" marL="457200" rtl="0" algn="l">
              <a:lnSpc>
                <a:spcPct val="115000"/>
              </a:lnSpc>
              <a:spcBef>
                <a:spcPts val="1600"/>
              </a:spcBef>
              <a:spcAft>
                <a:spcPts val="0"/>
              </a:spcAft>
              <a:buSzPts val="1600"/>
              <a:buChar char="●"/>
            </a:pPr>
            <a:r>
              <a:rPr lang="en"/>
              <a:t>It is </a:t>
            </a:r>
            <a:r>
              <a:rPr lang="en" u="sng"/>
              <a:t>not mandatory to define enum</a:t>
            </a:r>
            <a:r>
              <a:rPr lang="en"/>
              <a:t> in a Solidity contract. </a:t>
            </a:r>
            <a:endParaRPr/>
          </a:p>
          <a:p>
            <a:pPr indent="-330200" lvl="0" marL="457200" rtl="0" algn="l">
              <a:lnSpc>
                <a:spcPct val="115000"/>
              </a:lnSpc>
              <a:spcBef>
                <a:spcPts val="0"/>
              </a:spcBef>
              <a:spcAft>
                <a:spcPts val="0"/>
              </a:spcAft>
              <a:buSzPts val="1600"/>
              <a:buChar char="●"/>
            </a:pPr>
            <a:r>
              <a:rPr b="1" lang="en"/>
              <a:t>enum</a:t>
            </a:r>
            <a:r>
              <a:rPr lang="en"/>
              <a:t> should be defined if there is a constant list of items that do not change </a:t>
            </a:r>
            <a:endParaRPr/>
          </a:p>
          <a:p>
            <a:pPr indent="0" lvl="0" marL="0" rtl="0" algn="l">
              <a:lnSpc>
                <a:spcPct val="115000"/>
              </a:lnSpc>
              <a:spcBef>
                <a:spcPts val="1600"/>
              </a:spcBef>
              <a:spcAft>
                <a:spcPts val="0"/>
              </a:spcAft>
              <a:buSzPts val="1800"/>
              <a:buNone/>
            </a:pPr>
            <a:r>
              <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a:t>
            </a:r>
            <a:endParaRPr/>
          </a:p>
        </p:txBody>
      </p:sp>
      <p:sp>
        <p:nvSpPr>
          <p:cNvPr id="767" name="Google Shape;767;p118"/>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Solidity data types can broadly be classified in the following two types:</a:t>
            </a:r>
            <a:endParaRPr sz="2400"/>
          </a:p>
          <a:p>
            <a:pPr indent="0" lvl="0" marL="0" rtl="0" algn="ctr">
              <a:lnSpc>
                <a:spcPct val="115000"/>
              </a:lnSpc>
              <a:spcBef>
                <a:spcPts val="1600"/>
              </a:spcBef>
              <a:spcAft>
                <a:spcPts val="0"/>
              </a:spcAft>
              <a:buSzPts val="1800"/>
              <a:buNone/>
            </a:pPr>
            <a:r>
              <a:rPr b="1" lang="en" sz="3000">
                <a:solidFill>
                  <a:srgbClr val="0000FF"/>
                </a:solidFill>
              </a:rPr>
              <a:t>Value types</a:t>
            </a:r>
            <a:endParaRPr b="1" sz="3000">
              <a:solidFill>
                <a:srgbClr val="0000FF"/>
              </a:solidFill>
            </a:endParaRPr>
          </a:p>
          <a:p>
            <a:pPr indent="0" lvl="0" marL="0" rtl="0" algn="ctr">
              <a:lnSpc>
                <a:spcPct val="115000"/>
              </a:lnSpc>
              <a:spcBef>
                <a:spcPts val="1600"/>
              </a:spcBef>
              <a:spcAft>
                <a:spcPts val="0"/>
              </a:spcAft>
              <a:buSzPts val="1800"/>
              <a:buNone/>
            </a:pPr>
            <a:r>
              <a:rPr b="1" lang="en" sz="3000">
                <a:solidFill>
                  <a:srgbClr val="0000FF"/>
                </a:solidFill>
              </a:rPr>
              <a:t>Reference types</a:t>
            </a:r>
            <a:endParaRPr b="1" sz="3000">
              <a:solidFill>
                <a:srgbClr val="0000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 Value Type</a:t>
            </a:r>
            <a:endParaRPr/>
          </a:p>
        </p:txBody>
      </p:sp>
      <p:sp>
        <p:nvSpPr>
          <p:cNvPr id="773" name="Google Shape;773;p119"/>
          <p:cNvSpPr txBox="1"/>
          <p:nvPr>
            <p:ph idx="1" type="body"/>
          </p:nvPr>
        </p:nvSpPr>
        <p:spPr>
          <a:xfrm>
            <a:off x="360600" y="1385675"/>
            <a:ext cx="57777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3000"/>
              <a:t>A type is referred as</a:t>
            </a:r>
            <a:r>
              <a:rPr b="1" lang="en" sz="3000"/>
              <a:t> value type</a:t>
            </a:r>
            <a:r>
              <a:rPr lang="en" sz="3000"/>
              <a:t> if </a:t>
            </a:r>
            <a:r>
              <a:rPr b="1" lang="en" sz="3000"/>
              <a:t>it holds the data (value) directly within the memory owned by it.</a:t>
            </a:r>
            <a:endParaRPr b="1" sz="3000"/>
          </a:p>
          <a:p>
            <a:pPr indent="0" lvl="0" marL="0" rtl="0" algn="l">
              <a:lnSpc>
                <a:spcPct val="115000"/>
              </a:lnSpc>
              <a:spcBef>
                <a:spcPts val="1600"/>
              </a:spcBef>
              <a:spcAft>
                <a:spcPts val="0"/>
              </a:spcAft>
              <a:buSzPts val="1800"/>
              <a:buNone/>
            </a:pPr>
            <a:r>
              <a:rPr lang="en" sz="3000"/>
              <a:t>Value types are types that </a:t>
            </a:r>
            <a:r>
              <a:rPr b="1" lang="en" sz="3000"/>
              <a:t>do not take more than 32 bytes of memory in size.</a:t>
            </a:r>
            <a:endParaRPr b="1" sz="3000"/>
          </a:p>
          <a:p>
            <a:pPr indent="0" lvl="0" marL="0" rtl="0" algn="l">
              <a:lnSpc>
                <a:spcPct val="115000"/>
              </a:lnSpc>
              <a:spcBef>
                <a:spcPts val="1600"/>
              </a:spcBef>
              <a:spcAft>
                <a:spcPts val="1600"/>
              </a:spcAft>
              <a:buSzPts val="1800"/>
              <a:buNone/>
            </a:pPr>
            <a:r>
              <a:t/>
            </a:r>
            <a:endParaRPr/>
          </a:p>
        </p:txBody>
      </p:sp>
      <p:pic>
        <p:nvPicPr>
          <p:cNvPr id="774" name="Google Shape;774;p119"/>
          <p:cNvPicPr preferRelativeResize="0"/>
          <p:nvPr/>
        </p:nvPicPr>
        <p:blipFill rotWithShape="1">
          <a:blip r:embed="rId3">
            <a:alphaModFix/>
          </a:blip>
          <a:srcRect b="0" l="8283" r="8547" t="0"/>
          <a:stretch/>
        </p:blipFill>
        <p:spPr>
          <a:xfrm>
            <a:off x="6138300" y="1385675"/>
            <a:ext cx="2669775" cy="25622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 Value Type</a:t>
            </a:r>
            <a:endParaRPr/>
          </a:p>
        </p:txBody>
      </p:sp>
      <p:sp>
        <p:nvSpPr>
          <p:cNvPr id="780" name="Google Shape;780;p120"/>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Solidity provides the following value types:</a:t>
            </a:r>
            <a:endParaRPr/>
          </a:p>
          <a:p>
            <a:pPr indent="0" lvl="0" marL="0" rtl="0" algn="l">
              <a:lnSpc>
                <a:spcPct val="115000"/>
              </a:lnSpc>
              <a:spcBef>
                <a:spcPts val="1600"/>
              </a:spcBef>
              <a:spcAft>
                <a:spcPts val="0"/>
              </a:spcAft>
              <a:buSzPts val="1800"/>
              <a:buNone/>
            </a:pPr>
            <a:r>
              <a:rPr b="1" lang="en"/>
              <a:t>bool:</a:t>
            </a:r>
            <a:r>
              <a:rPr lang="en"/>
              <a:t> The boolean value that can hold true or false as its value</a:t>
            </a:r>
            <a:endParaRPr/>
          </a:p>
          <a:p>
            <a:pPr indent="0" lvl="0" marL="0" rtl="0" algn="l">
              <a:lnSpc>
                <a:spcPct val="115000"/>
              </a:lnSpc>
              <a:spcBef>
                <a:spcPts val="1600"/>
              </a:spcBef>
              <a:spcAft>
                <a:spcPts val="0"/>
              </a:spcAft>
              <a:buSzPts val="1800"/>
              <a:buNone/>
            </a:pPr>
            <a:r>
              <a:rPr b="1" lang="en"/>
              <a:t>uint</a:t>
            </a:r>
            <a:r>
              <a:rPr lang="en"/>
              <a:t>: These are unsigned integers that can hold 0 and positive values only</a:t>
            </a:r>
            <a:endParaRPr/>
          </a:p>
          <a:p>
            <a:pPr indent="0" lvl="0" marL="0" rtl="0" algn="l">
              <a:lnSpc>
                <a:spcPct val="115000"/>
              </a:lnSpc>
              <a:spcBef>
                <a:spcPts val="1600"/>
              </a:spcBef>
              <a:spcAft>
                <a:spcPts val="0"/>
              </a:spcAft>
              <a:buSzPts val="1800"/>
              <a:buNone/>
            </a:pPr>
            <a:r>
              <a:rPr b="1" lang="en"/>
              <a:t>int</a:t>
            </a:r>
            <a:r>
              <a:rPr lang="en"/>
              <a:t>: These are signed integers that can hold both negative and positive values</a:t>
            </a:r>
            <a:endParaRPr/>
          </a:p>
          <a:p>
            <a:pPr indent="0" lvl="0" marL="0" rtl="0" algn="l">
              <a:lnSpc>
                <a:spcPct val="115000"/>
              </a:lnSpc>
              <a:spcBef>
                <a:spcPts val="1600"/>
              </a:spcBef>
              <a:spcAft>
                <a:spcPts val="0"/>
              </a:spcAft>
              <a:buSzPts val="1800"/>
              <a:buNone/>
            </a:pPr>
            <a:r>
              <a:rPr b="1" lang="en"/>
              <a:t>address</a:t>
            </a:r>
            <a:r>
              <a:rPr lang="en"/>
              <a:t>: This represents an address of an account on Ethereum environment</a:t>
            </a:r>
            <a:endParaRPr/>
          </a:p>
          <a:p>
            <a:pPr indent="0" lvl="0" marL="0" rtl="0" algn="l">
              <a:lnSpc>
                <a:spcPct val="115000"/>
              </a:lnSpc>
              <a:spcBef>
                <a:spcPts val="1600"/>
              </a:spcBef>
              <a:spcAft>
                <a:spcPts val="0"/>
              </a:spcAft>
              <a:buSzPts val="1800"/>
              <a:buNone/>
            </a:pPr>
            <a:r>
              <a:rPr b="1" lang="en"/>
              <a:t>byte</a:t>
            </a:r>
            <a:r>
              <a:rPr lang="en"/>
              <a:t>: This represents fixed sized byte array (byte1 to bytes32)</a:t>
            </a:r>
            <a:endParaRPr/>
          </a:p>
          <a:p>
            <a:pPr indent="0" lvl="0" marL="0" rtl="0" algn="l">
              <a:lnSpc>
                <a:spcPct val="115000"/>
              </a:lnSpc>
              <a:spcBef>
                <a:spcPts val="1600"/>
              </a:spcBef>
              <a:spcAft>
                <a:spcPts val="0"/>
              </a:spcAft>
              <a:buSzPts val="1800"/>
              <a:buNone/>
            </a:pPr>
            <a:r>
              <a:rPr b="1" lang="en"/>
              <a:t>enum</a:t>
            </a:r>
            <a:r>
              <a:rPr lang="en"/>
              <a:t>: Enumerations that can hold predefined constant values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Passing by Value</a:t>
            </a:r>
            <a:endParaRPr/>
          </a:p>
        </p:txBody>
      </p:sp>
      <p:sp>
        <p:nvSpPr>
          <p:cNvPr id="786" name="Google Shape;786;p121"/>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When a value type variable is </a:t>
            </a:r>
            <a:r>
              <a:rPr b="1" lang="en"/>
              <a:t>assigned to another variable</a:t>
            </a:r>
            <a:r>
              <a:rPr lang="en"/>
              <a:t> or when a value type variable is </a:t>
            </a:r>
            <a:r>
              <a:rPr b="1" lang="en"/>
              <a:t>sent as an argument to a function</a:t>
            </a:r>
            <a:r>
              <a:rPr lang="en"/>
              <a:t>, </a:t>
            </a:r>
            <a:r>
              <a:rPr b="1" lang="en"/>
              <a:t>EVM creates a new variable instance and copies the value of original value type into target variable. </a:t>
            </a:r>
            <a:endParaRPr b="1"/>
          </a:p>
          <a:p>
            <a:pPr indent="0" lvl="0" marL="0" rtl="0" algn="l">
              <a:lnSpc>
                <a:spcPct val="115000"/>
              </a:lnSpc>
              <a:spcBef>
                <a:spcPts val="1600"/>
              </a:spcBef>
              <a:spcAft>
                <a:spcPts val="0"/>
              </a:spcAft>
              <a:buSzPts val="1800"/>
              <a:buNone/>
            </a:pPr>
            <a:r>
              <a:rPr b="1" lang="en"/>
              <a:t>Changing values in original or target variables will not affect the value in another variable.</a:t>
            </a:r>
            <a:endParaRPr b="1"/>
          </a:p>
          <a:p>
            <a:pPr indent="0" lvl="0" marL="0" rtl="0" algn="l">
              <a:lnSpc>
                <a:spcPct val="115000"/>
              </a:lnSpc>
              <a:spcBef>
                <a:spcPts val="1600"/>
              </a:spcBef>
              <a:spcAft>
                <a:spcPts val="0"/>
              </a:spcAft>
              <a:buSzPts val="1800"/>
              <a:buNone/>
            </a:pPr>
            <a:r>
              <a:rPr b="1" lang="en"/>
              <a:t>Both the variables will maintain their independent, isolated values and they can change without the other knowing about it.</a:t>
            </a:r>
            <a:endParaRPr b="1"/>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06741"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Web 1.0 : Read-Only (1990-2004)</a:t>
            </a:r>
            <a:endParaRPr sz="2800">
              <a:solidFill>
                <a:srgbClr val="000000"/>
              </a:solidFill>
              <a:latin typeface="Merriweather"/>
              <a:ea typeface="Merriweather"/>
              <a:cs typeface="Merriweather"/>
              <a:sym typeface="Merriweather"/>
            </a:endParaRPr>
          </a:p>
        </p:txBody>
      </p:sp>
      <p:pic>
        <p:nvPicPr>
          <p:cNvPr id="139" name="Google Shape;139;p23"/>
          <p:cNvPicPr preferRelativeResize="0"/>
          <p:nvPr/>
        </p:nvPicPr>
        <p:blipFill rotWithShape="1">
          <a:blip r:embed="rId3">
            <a:alphaModFix/>
          </a:blip>
          <a:srcRect b="0" l="0" r="0" t="16461"/>
          <a:stretch/>
        </p:blipFill>
        <p:spPr>
          <a:xfrm>
            <a:off x="891515" y="1323036"/>
            <a:ext cx="7055452" cy="3536452"/>
          </a:xfrm>
          <a:prstGeom prst="rect">
            <a:avLst/>
          </a:prstGeom>
          <a:noFill/>
          <a:ln>
            <a:noFill/>
          </a:ln>
        </p:spPr>
      </p:pic>
      <p:sp>
        <p:nvSpPr>
          <p:cNvPr id="140" name="Google Shape;140;p23"/>
          <p:cNvSpPr txBox="1"/>
          <p:nvPr>
            <p:ph idx="1" type="body"/>
          </p:nvPr>
        </p:nvSpPr>
        <p:spPr>
          <a:xfrm>
            <a:off x="3519436" y="4018301"/>
            <a:ext cx="8422800" cy="344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sz="1400"/>
              <a:t>Static websites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2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 Reference types</a:t>
            </a:r>
            <a:endParaRPr/>
          </a:p>
        </p:txBody>
      </p:sp>
      <p:pic>
        <p:nvPicPr>
          <p:cNvPr id="792" name="Google Shape;792;p122"/>
          <p:cNvPicPr preferRelativeResize="0"/>
          <p:nvPr/>
        </p:nvPicPr>
        <p:blipFill rotWithShape="1">
          <a:blip r:embed="rId3">
            <a:alphaModFix/>
          </a:blip>
          <a:srcRect b="0" l="4211" r="5404" t="0"/>
          <a:stretch/>
        </p:blipFill>
        <p:spPr>
          <a:xfrm>
            <a:off x="4157625" y="1709200"/>
            <a:ext cx="4833976" cy="2023500"/>
          </a:xfrm>
          <a:prstGeom prst="rect">
            <a:avLst/>
          </a:prstGeom>
          <a:noFill/>
          <a:ln>
            <a:noFill/>
          </a:ln>
        </p:spPr>
      </p:pic>
      <p:sp>
        <p:nvSpPr>
          <p:cNvPr id="793" name="Google Shape;793;p122"/>
          <p:cNvSpPr txBox="1"/>
          <p:nvPr/>
        </p:nvSpPr>
        <p:spPr>
          <a:xfrm>
            <a:off x="228600" y="1560450"/>
            <a:ext cx="3821700" cy="3101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a:ea typeface="Roboto"/>
                <a:cs typeface="Roboto"/>
                <a:sym typeface="Roboto"/>
              </a:rPr>
              <a:t>Reference types, unlike value types, do not store their values directly within the variables themselves.</a:t>
            </a:r>
            <a:endParaRPr b="0" i="0" sz="21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a:ea typeface="Roboto"/>
                <a:cs typeface="Roboto"/>
                <a:sym typeface="Roboto"/>
              </a:rPr>
              <a:t>Instead of the value, they store the address of the location where the value is stored.</a:t>
            </a:r>
            <a:endParaRPr b="0" i="0" sz="21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 Reference types</a:t>
            </a:r>
            <a:endParaRPr/>
          </a:p>
        </p:txBody>
      </p:sp>
      <p:sp>
        <p:nvSpPr>
          <p:cNvPr id="799" name="Google Shape;799;p123"/>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Solidity provides the following reference types:</a:t>
            </a:r>
            <a:endParaRPr/>
          </a:p>
          <a:p>
            <a:pPr indent="0" lvl="0" marL="0" rtl="0" algn="l">
              <a:lnSpc>
                <a:spcPct val="115000"/>
              </a:lnSpc>
              <a:spcBef>
                <a:spcPts val="1600"/>
              </a:spcBef>
              <a:spcAft>
                <a:spcPts val="0"/>
              </a:spcAft>
              <a:buSzPts val="1800"/>
              <a:buNone/>
            </a:pPr>
            <a:r>
              <a:rPr b="1" lang="en" sz="2400"/>
              <a:t>Arrays</a:t>
            </a:r>
            <a:r>
              <a:rPr lang="en"/>
              <a:t>: These are fixed as well as dynamic arrays.</a:t>
            </a:r>
            <a:endParaRPr/>
          </a:p>
          <a:p>
            <a:pPr indent="0" lvl="0" marL="0" rtl="0" algn="l">
              <a:lnSpc>
                <a:spcPct val="115000"/>
              </a:lnSpc>
              <a:spcBef>
                <a:spcPts val="1600"/>
              </a:spcBef>
              <a:spcAft>
                <a:spcPts val="0"/>
              </a:spcAft>
              <a:buSzPts val="1800"/>
              <a:buNone/>
            </a:pPr>
            <a:r>
              <a:rPr b="1" lang="en" sz="2400"/>
              <a:t>Structs</a:t>
            </a:r>
            <a:r>
              <a:rPr lang="en"/>
              <a:t>: These are custom, user-defined structures.</a:t>
            </a:r>
            <a:endParaRPr/>
          </a:p>
          <a:p>
            <a:pPr indent="0" lvl="0" marL="0" rtl="0" algn="l">
              <a:lnSpc>
                <a:spcPct val="115000"/>
              </a:lnSpc>
              <a:spcBef>
                <a:spcPts val="1600"/>
              </a:spcBef>
              <a:spcAft>
                <a:spcPts val="0"/>
              </a:spcAft>
              <a:buSzPts val="1800"/>
              <a:buNone/>
            </a:pPr>
            <a:r>
              <a:rPr b="1" lang="en" sz="2400"/>
              <a:t>String</a:t>
            </a:r>
            <a:r>
              <a:rPr lang="en"/>
              <a:t>: This is sequence of characters. In Solidity, strings are eventually stored as bytes. </a:t>
            </a:r>
            <a:endParaRPr/>
          </a:p>
          <a:p>
            <a:pPr indent="0" lvl="0" marL="0" rtl="0" algn="l">
              <a:lnSpc>
                <a:spcPct val="115000"/>
              </a:lnSpc>
              <a:spcBef>
                <a:spcPts val="1600"/>
              </a:spcBef>
              <a:spcAft>
                <a:spcPts val="0"/>
              </a:spcAft>
              <a:buSzPts val="1800"/>
              <a:buNone/>
            </a:pPr>
            <a:r>
              <a:rPr b="1" lang="en" sz="2400"/>
              <a:t>Mappings</a:t>
            </a:r>
            <a:r>
              <a:rPr lang="en"/>
              <a:t>: This is similar to a hash table or dictionary in other languages storing key-value pairs.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2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Passing by reference</a:t>
            </a:r>
            <a:endParaRPr/>
          </a:p>
        </p:txBody>
      </p:sp>
      <p:sp>
        <p:nvSpPr>
          <p:cNvPr id="805" name="Google Shape;805;p124"/>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When a </a:t>
            </a:r>
            <a:r>
              <a:rPr b="1" lang="en"/>
              <a:t>reference type variable is assigned to another variable</a:t>
            </a:r>
            <a:r>
              <a:rPr lang="en"/>
              <a:t> or when a reference type variable is </a:t>
            </a:r>
            <a:r>
              <a:rPr b="1" lang="en"/>
              <a:t>sent as an argument to a function</a:t>
            </a:r>
            <a:r>
              <a:rPr lang="en"/>
              <a:t>, </a:t>
            </a:r>
            <a:r>
              <a:rPr b="1" lang="en"/>
              <a:t>EVM creates a new variable instance and copies </a:t>
            </a:r>
            <a:r>
              <a:rPr b="1" lang="en">
                <a:solidFill>
                  <a:srgbClr val="0000FF"/>
                </a:solidFill>
              </a:rPr>
              <a:t>the pointer from the original variable</a:t>
            </a:r>
            <a:r>
              <a:rPr lang="en"/>
              <a:t> into the target variable</a:t>
            </a:r>
            <a:endParaRPr/>
          </a:p>
          <a:p>
            <a:pPr indent="0" lvl="0" marL="0" rtl="0" algn="l">
              <a:lnSpc>
                <a:spcPct val="115000"/>
              </a:lnSpc>
              <a:spcBef>
                <a:spcPts val="1600"/>
              </a:spcBef>
              <a:spcAft>
                <a:spcPts val="0"/>
              </a:spcAft>
              <a:buSzPts val="1800"/>
              <a:buNone/>
            </a:pPr>
            <a:r>
              <a:rPr b="1" lang="en" sz="2400"/>
              <a:t>Both the variables are pointing to the same address location.</a:t>
            </a:r>
            <a:endParaRPr b="1" sz="2400"/>
          </a:p>
          <a:p>
            <a:pPr indent="0" lvl="0" marL="0" rtl="0" algn="l">
              <a:lnSpc>
                <a:spcPct val="115000"/>
              </a:lnSpc>
              <a:spcBef>
                <a:spcPts val="1600"/>
              </a:spcBef>
              <a:spcAft>
                <a:spcPts val="0"/>
              </a:spcAft>
              <a:buSzPts val="1800"/>
              <a:buNone/>
            </a:pPr>
            <a:r>
              <a:rPr b="1" lang="en"/>
              <a:t>Both the variables will </a:t>
            </a:r>
            <a:r>
              <a:rPr b="1" lang="en">
                <a:solidFill>
                  <a:srgbClr val="0000FF"/>
                </a:solidFill>
              </a:rPr>
              <a:t>share the same values</a:t>
            </a:r>
            <a:r>
              <a:rPr b="1" lang="en"/>
              <a:t> and </a:t>
            </a:r>
            <a:r>
              <a:rPr b="1" lang="en">
                <a:solidFill>
                  <a:srgbClr val="0000FF"/>
                </a:solidFill>
              </a:rPr>
              <a:t>change committed by one is reflected in the other variable.</a:t>
            </a:r>
            <a:endParaRPr b="1">
              <a:solidFill>
                <a:srgbClr val="0000FF"/>
              </a:solidFill>
            </a:endParaRPr>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0"/>
              </a:spcAft>
              <a:buSzPts val="1800"/>
              <a:buNone/>
            </a:pPr>
            <a:r>
              <a:t/>
            </a:r>
            <a:endParaRPr b="1" sz="2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descr="Image result for Ram icon" id="810" name="Google Shape;810;p125"/>
          <p:cNvPicPr preferRelativeResize="0"/>
          <p:nvPr/>
        </p:nvPicPr>
        <p:blipFill rotWithShape="1">
          <a:blip r:embed="rId3">
            <a:alphaModFix/>
          </a:blip>
          <a:srcRect b="0" l="0" r="0" t="0"/>
          <a:stretch/>
        </p:blipFill>
        <p:spPr>
          <a:xfrm>
            <a:off x="6960950" y="2383775"/>
            <a:ext cx="1885950" cy="1885950"/>
          </a:xfrm>
          <a:prstGeom prst="rect">
            <a:avLst/>
          </a:prstGeom>
          <a:noFill/>
          <a:ln>
            <a:noFill/>
          </a:ln>
        </p:spPr>
      </p:pic>
      <p:sp>
        <p:nvSpPr>
          <p:cNvPr id="811" name="Google Shape;811;p12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Storage and memory data locations</a:t>
            </a:r>
            <a:endParaRPr/>
          </a:p>
        </p:txBody>
      </p:sp>
      <p:sp>
        <p:nvSpPr>
          <p:cNvPr id="812" name="Google Shape;812;p125"/>
          <p:cNvSpPr txBox="1"/>
          <p:nvPr>
            <p:ph idx="1" type="body"/>
          </p:nvPr>
        </p:nvSpPr>
        <p:spPr>
          <a:xfrm>
            <a:off x="360600" y="2571750"/>
            <a:ext cx="3714900" cy="22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2400"/>
              <a:t>Storage</a:t>
            </a:r>
            <a:endParaRPr b="1" sz="2400"/>
          </a:p>
          <a:p>
            <a:pPr indent="-342900" lvl="0" marL="457200" rtl="0" algn="l">
              <a:lnSpc>
                <a:spcPct val="115000"/>
              </a:lnSpc>
              <a:spcBef>
                <a:spcPts val="1600"/>
              </a:spcBef>
              <a:spcAft>
                <a:spcPts val="0"/>
              </a:spcAft>
              <a:buSzPts val="1800"/>
              <a:buAutoNum type="arabicPeriod"/>
            </a:pPr>
            <a:r>
              <a:rPr lang="en"/>
              <a:t>Global</a:t>
            </a:r>
            <a:endParaRPr/>
          </a:p>
          <a:p>
            <a:pPr indent="-342900" lvl="0" marL="457200" rtl="0" algn="l">
              <a:lnSpc>
                <a:spcPct val="115000"/>
              </a:lnSpc>
              <a:spcBef>
                <a:spcPts val="0"/>
              </a:spcBef>
              <a:spcAft>
                <a:spcPts val="0"/>
              </a:spcAft>
              <a:buSzPts val="1800"/>
              <a:buAutoNum type="arabicPeriod"/>
            </a:pPr>
            <a:r>
              <a:rPr lang="en"/>
              <a:t>Permanent</a:t>
            </a:r>
            <a:endParaRPr/>
          </a:p>
          <a:p>
            <a:pPr indent="-342900" lvl="0" marL="457200" rtl="0" algn="l">
              <a:lnSpc>
                <a:spcPct val="115000"/>
              </a:lnSpc>
              <a:spcBef>
                <a:spcPts val="0"/>
              </a:spcBef>
              <a:spcAft>
                <a:spcPts val="0"/>
              </a:spcAft>
              <a:buSzPts val="1800"/>
              <a:buAutoNum type="arabicPeriod"/>
            </a:pPr>
            <a:r>
              <a:rPr lang="en"/>
              <a:t>State Vars</a:t>
            </a:r>
            <a:endParaRPr/>
          </a:p>
          <a:p>
            <a:pPr indent="-342900" lvl="0" marL="457200" rtl="0" algn="l">
              <a:lnSpc>
                <a:spcPct val="115000"/>
              </a:lnSpc>
              <a:spcBef>
                <a:spcPts val="0"/>
              </a:spcBef>
              <a:spcAft>
                <a:spcPts val="0"/>
              </a:spcAft>
              <a:buSzPts val="1800"/>
              <a:buAutoNum type="arabicPeriod"/>
            </a:pPr>
            <a:r>
              <a:rPr lang="en"/>
              <a:t>Expensive</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
        <p:nvSpPr>
          <p:cNvPr id="813" name="Google Shape;813;p125"/>
          <p:cNvSpPr txBox="1"/>
          <p:nvPr>
            <p:ph idx="1" type="body"/>
          </p:nvPr>
        </p:nvSpPr>
        <p:spPr>
          <a:xfrm>
            <a:off x="4681150" y="2571900"/>
            <a:ext cx="3714900" cy="22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2400"/>
              <a:t>Memory</a:t>
            </a:r>
            <a:endParaRPr b="1" sz="2400"/>
          </a:p>
          <a:p>
            <a:pPr indent="-342900" lvl="0" marL="457200" rtl="0" algn="l">
              <a:lnSpc>
                <a:spcPct val="115000"/>
              </a:lnSpc>
              <a:spcBef>
                <a:spcPts val="1600"/>
              </a:spcBef>
              <a:spcAft>
                <a:spcPts val="0"/>
              </a:spcAft>
              <a:buSzPts val="1800"/>
              <a:buAutoNum type="arabicPeriod"/>
            </a:pPr>
            <a:r>
              <a:rPr lang="en"/>
              <a:t>Within Function</a:t>
            </a:r>
            <a:endParaRPr/>
          </a:p>
          <a:p>
            <a:pPr indent="-342900" lvl="0" marL="457200" rtl="0" algn="l">
              <a:lnSpc>
                <a:spcPct val="115000"/>
              </a:lnSpc>
              <a:spcBef>
                <a:spcPts val="0"/>
              </a:spcBef>
              <a:spcAft>
                <a:spcPts val="0"/>
              </a:spcAft>
              <a:buSzPts val="1800"/>
              <a:buAutoNum type="arabicPeriod"/>
            </a:pPr>
            <a:r>
              <a:rPr lang="en"/>
              <a:t>Temporary</a:t>
            </a:r>
            <a:endParaRPr/>
          </a:p>
          <a:p>
            <a:pPr indent="-342900" lvl="0" marL="457200" rtl="0" algn="l">
              <a:lnSpc>
                <a:spcPct val="115000"/>
              </a:lnSpc>
              <a:spcBef>
                <a:spcPts val="0"/>
              </a:spcBef>
              <a:spcAft>
                <a:spcPts val="0"/>
              </a:spcAft>
              <a:buSzPts val="1800"/>
              <a:buAutoNum type="arabicPeriod"/>
            </a:pPr>
            <a:r>
              <a:rPr lang="en"/>
              <a:t>Function Parameter</a:t>
            </a:r>
            <a:endParaRPr/>
          </a:p>
          <a:p>
            <a:pPr indent="-342900" lvl="0" marL="457200" rtl="0" algn="l">
              <a:lnSpc>
                <a:spcPct val="115000"/>
              </a:lnSpc>
              <a:spcBef>
                <a:spcPts val="0"/>
              </a:spcBef>
              <a:spcAft>
                <a:spcPts val="0"/>
              </a:spcAft>
              <a:buSzPts val="1800"/>
              <a:buAutoNum type="arabicPeriod"/>
            </a:pPr>
            <a:r>
              <a:rPr lang="en"/>
              <a:t>Cheaper</a:t>
            </a:r>
            <a:endParaRPr b="1" sz="2400"/>
          </a:p>
          <a:p>
            <a:pPr indent="0" lvl="0" marL="0" rtl="0" algn="l">
              <a:lnSpc>
                <a:spcPct val="115000"/>
              </a:lnSpc>
              <a:spcBef>
                <a:spcPts val="1600"/>
              </a:spcBef>
              <a:spcAft>
                <a:spcPts val="1600"/>
              </a:spcAft>
              <a:buSzPts val="1800"/>
              <a:buNone/>
            </a:pPr>
            <a:r>
              <a:t/>
            </a:r>
            <a:endParaRPr b="1" sz="2400"/>
          </a:p>
        </p:txBody>
      </p:sp>
      <p:sp>
        <p:nvSpPr>
          <p:cNvPr id="814" name="Google Shape;814;p125"/>
          <p:cNvSpPr txBox="1"/>
          <p:nvPr/>
        </p:nvSpPr>
        <p:spPr>
          <a:xfrm>
            <a:off x="382100" y="1435900"/>
            <a:ext cx="84648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12121"/>
                </a:solidFill>
                <a:highlight>
                  <a:srgbClr val="FFFFFF"/>
                </a:highlight>
                <a:latin typeface="Calibri"/>
                <a:ea typeface="Calibri"/>
                <a:cs typeface="Calibri"/>
                <a:sym typeface="Calibri"/>
              </a:rPr>
              <a:t>The amount of gas you will use during a transaction depends on the data location you use in your smart contract. Hence, the best practice is to write an optimized code that uses a minimum amount of gas.</a:t>
            </a:r>
            <a:endParaRPr b="0" i="0" sz="1800" u="none" cap="none" strike="noStrike">
              <a:solidFill>
                <a:srgbClr val="000000"/>
              </a:solidFill>
              <a:latin typeface="Calibri"/>
              <a:ea typeface="Calibri"/>
              <a:cs typeface="Calibri"/>
              <a:sym typeface="Calibri"/>
            </a:endParaRPr>
          </a:p>
        </p:txBody>
      </p:sp>
      <p:pic>
        <p:nvPicPr>
          <p:cNvPr descr="Image result for Harddisk icon" id="815" name="Google Shape;815;p125"/>
          <p:cNvPicPr preferRelativeResize="0"/>
          <p:nvPr/>
        </p:nvPicPr>
        <p:blipFill rotWithShape="1">
          <a:blip r:embed="rId4">
            <a:alphaModFix/>
          </a:blip>
          <a:srcRect b="0" l="0" r="0" t="0"/>
          <a:stretch/>
        </p:blipFill>
        <p:spPr>
          <a:xfrm>
            <a:off x="2245400" y="2515575"/>
            <a:ext cx="1905000" cy="1905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Memory Location: Rules</a:t>
            </a:r>
            <a:endParaRPr/>
          </a:p>
        </p:txBody>
      </p:sp>
      <p:sp>
        <p:nvSpPr>
          <p:cNvPr id="821" name="Google Shape;821;p126"/>
          <p:cNvSpPr txBox="1"/>
          <p:nvPr>
            <p:ph idx="1" type="body"/>
          </p:nvPr>
        </p:nvSpPr>
        <p:spPr>
          <a:xfrm>
            <a:off x="-401400" y="776075"/>
            <a:ext cx="9600300" cy="3443700"/>
          </a:xfrm>
          <a:prstGeom prst="rect">
            <a:avLst/>
          </a:prstGeom>
          <a:noFill/>
          <a:ln>
            <a:noFill/>
          </a:ln>
        </p:spPr>
        <p:txBody>
          <a:bodyPr anchorCtr="0" anchor="t" bIns="91425" lIns="91425" spcFirstLastPara="1" rIns="91425" wrap="square" tIns="91425">
            <a:noAutofit/>
          </a:bodyPr>
          <a:lstStyle/>
          <a:p>
            <a:pPr indent="-323850" lvl="0" marL="749300" rtl="0" algn="l">
              <a:lnSpc>
                <a:spcPct val="158000"/>
              </a:lnSpc>
              <a:spcBef>
                <a:spcPts val="3200"/>
              </a:spcBef>
              <a:spcAft>
                <a:spcPts val="0"/>
              </a:spcAft>
              <a:buSzPts val="1500"/>
              <a:buFont typeface="Georgia"/>
              <a:buAutoNum type="arabicPeriod"/>
            </a:pPr>
            <a:r>
              <a:rPr lang="en" sz="1500">
                <a:highlight>
                  <a:srgbClr val="FFFFFF"/>
                </a:highlight>
                <a:latin typeface="Calibri"/>
                <a:ea typeface="Calibri"/>
                <a:cs typeface="Calibri"/>
                <a:sym typeface="Calibri"/>
              </a:rPr>
              <a:t>The </a:t>
            </a:r>
            <a:r>
              <a:rPr lang="en" sz="1500" u="sng">
                <a:highlight>
                  <a:srgbClr val="FFFFFF"/>
                </a:highlight>
                <a:latin typeface="Calibri"/>
                <a:ea typeface="Calibri"/>
                <a:cs typeface="Calibri"/>
                <a:sym typeface="Calibri"/>
              </a:rPr>
              <a:t>storage </a:t>
            </a:r>
            <a:r>
              <a:rPr lang="en" sz="1500">
                <a:highlight>
                  <a:srgbClr val="FFFFFF"/>
                </a:highlight>
                <a:latin typeface="Calibri"/>
                <a:ea typeface="Calibri"/>
                <a:cs typeface="Calibri"/>
                <a:sym typeface="Calibri"/>
              </a:rPr>
              <a:t>and </a:t>
            </a:r>
            <a:r>
              <a:rPr lang="en" sz="1500" u="sng">
                <a:highlight>
                  <a:srgbClr val="FFFFFF"/>
                </a:highlight>
                <a:latin typeface="Calibri"/>
                <a:ea typeface="Calibri"/>
                <a:cs typeface="Calibri"/>
                <a:sym typeface="Calibri"/>
              </a:rPr>
              <a:t>memory </a:t>
            </a:r>
            <a:r>
              <a:rPr lang="en" sz="1500">
                <a:highlight>
                  <a:srgbClr val="FFFFFF"/>
                </a:highlight>
                <a:latin typeface="Calibri"/>
                <a:ea typeface="Calibri"/>
                <a:cs typeface="Calibri"/>
                <a:sym typeface="Calibri"/>
              </a:rPr>
              <a:t>keywords are used to reference data in storage and memory respectively.</a:t>
            </a:r>
            <a:endParaRPr sz="1500">
              <a:highlight>
                <a:srgbClr val="FFFFFF"/>
              </a:highlight>
              <a:latin typeface="Calibri"/>
              <a:ea typeface="Calibri"/>
              <a:cs typeface="Calibri"/>
              <a:sym typeface="Calibri"/>
            </a:endParaRPr>
          </a:p>
          <a:p>
            <a:pPr indent="-323850" lvl="0" marL="749300" rtl="0" algn="l">
              <a:lnSpc>
                <a:spcPct val="158000"/>
              </a:lnSpc>
              <a:spcBef>
                <a:spcPts val="0"/>
              </a:spcBef>
              <a:spcAft>
                <a:spcPts val="0"/>
              </a:spcAft>
              <a:buSzPts val="1500"/>
              <a:buFont typeface="Calibri"/>
              <a:buAutoNum type="arabicPeriod"/>
            </a:pPr>
            <a:r>
              <a:rPr lang="en" sz="1500">
                <a:highlight>
                  <a:srgbClr val="FFFFFF"/>
                </a:highlight>
                <a:latin typeface="Calibri"/>
                <a:ea typeface="Calibri"/>
                <a:cs typeface="Calibri"/>
                <a:sym typeface="Calibri"/>
              </a:rPr>
              <a:t>Contract storage is pre-allocated during contract construction and cannot be created in function call. After all, it makes little sense to </a:t>
            </a:r>
            <a:r>
              <a:rPr lang="en" sz="1500" u="sng">
                <a:highlight>
                  <a:srgbClr val="FFFFFF"/>
                </a:highlight>
                <a:latin typeface="Calibri"/>
                <a:ea typeface="Calibri"/>
                <a:cs typeface="Calibri"/>
                <a:sym typeface="Calibri"/>
              </a:rPr>
              <a:t>create new variable in storage in a function if it is to be persisted.</a:t>
            </a:r>
            <a:endParaRPr sz="1500" u="sng">
              <a:highlight>
                <a:srgbClr val="FFFFFF"/>
              </a:highlight>
              <a:latin typeface="Calibri"/>
              <a:ea typeface="Calibri"/>
              <a:cs typeface="Calibri"/>
              <a:sym typeface="Calibri"/>
            </a:endParaRPr>
          </a:p>
          <a:p>
            <a:pPr indent="-323850" lvl="0" marL="749300" rtl="0" algn="l">
              <a:lnSpc>
                <a:spcPct val="158000"/>
              </a:lnSpc>
              <a:spcBef>
                <a:spcPts val="0"/>
              </a:spcBef>
              <a:spcAft>
                <a:spcPts val="0"/>
              </a:spcAft>
              <a:buSzPts val="1500"/>
              <a:buFont typeface="Georgia"/>
              <a:buAutoNum type="arabicPeriod"/>
            </a:pPr>
            <a:r>
              <a:rPr lang="en" sz="1500">
                <a:highlight>
                  <a:srgbClr val="FFFFFF"/>
                </a:highlight>
                <a:latin typeface="Calibri"/>
                <a:ea typeface="Calibri"/>
                <a:cs typeface="Calibri"/>
                <a:sym typeface="Calibri"/>
              </a:rPr>
              <a:t>Memory cannot be allocated during contract construction but rather created in function execution</a:t>
            </a:r>
            <a:r>
              <a:rPr lang="en" sz="1500" u="sng">
                <a:highlight>
                  <a:srgbClr val="FFFFFF"/>
                </a:highlight>
                <a:latin typeface="Calibri"/>
                <a:ea typeface="Calibri"/>
                <a:cs typeface="Calibri"/>
                <a:sym typeface="Calibri"/>
              </a:rPr>
              <a:t>. Contract </a:t>
            </a:r>
            <a:r>
              <a:rPr b="1" lang="en" sz="1500" u="sng">
                <a:highlight>
                  <a:srgbClr val="FFFFFF"/>
                </a:highlight>
                <a:latin typeface="Calibri"/>
                <a:ea typeface="Calibri"/>
                <a:cs typeface="Calibri"/>
                <a:sym typeface="Calibri"/>
              </a:rPr>
              <a:t>state variable</a:t>
            </a:r>
            <a:r>
              <a:rPr lang="en" sz="1500" u="sng">
                <a:highlight>
                  <a:srgbClr val="FFFFFF"/>
                </a:highlight>
                <a:latin typeface="Calibri"/>
                <a:ea typeface="Calibri"/>
                <a:cs typeface="Calibri"/>
                <a:sym typeface="Calibri"/>
              </a:rPr>
              <a:t> is always declared in storage</a:t>
            </a:r>
            <a:r>
              <a:rPr lang="en" sz="1500">
                <a:highlight>
                  <a:srgbClr val="FFFFFF"/>
                </a:highlight>
                <a:latin typeface="Calibri"/>
                <a:ea typeface="Calibri"/>
                <a:cs typeface="Calibri"/>
                <a:sym typeface="Calibri"/>
              </a:rPr>
              <a:t>. It makes little sense to have state variable that cannot persist.</a:t>
            </a:r>
            <a:endParaRPr sz="1500">
              <a:highlight>
                <a:srgbClr val="FFFFFF"/>
              </a:highlight>
              <a:latin typeface="Calibri"/>
              <a:ea typeface="Calibri"/>
              <a:cs typeface="Calibri"/>
              <a:sym typeface="Calibri"/>
            </a:endParaRPr>
          </a:p>
          <a:p>
            <a:pPr indent="-323850" lvl="0" marL="749300" rtl="0" algn="l">
              <a:lnSpc>
                <a:spcPct val="158000"/>
              </a:lnSpc>
              <a:spcBef>
                <a:spcPts val="0"/>
              </a:spcBef>
              <a:spcAft>
                <a:spcPts val="0"/>
              </a:spcAft>
              <a:buSzPts val="1500"/>
              <a:buFont typeface="Georgia"/>
              <a:buAutoNum type="arabicPeriod"/>
            </a:pPr>
            <a:r>
              <a:rPr lang="en" sz="1500">
                <a:highlight>
                  <a:srgbClr val="FFFFFF"/>
                </a:highlight>
                <a:latin typeface="Calibri"/>
                <a:ea typeface="Calibri"/>
                <a:cs typeface="Calibri"/>
                <a:sym typeface="Calibri"/>
              </a:rPr>
              <a:t>When assigning a </a:t>
            </a:r>
            <a:r>
              <a:rPr lang="en" sz="1500" u="sng">
                <a:highlight>
                  <a:srgbClr val="FFFFFF"/>
                </a:highlight>
                <a:latin typeface="Calibri"/>
                <a:ea typeface="Calibri"/>
                <a:cs typeface="Calibri"/>
                <a:sym typeface="Calibri"/>
              </a:rPr>
              <a:t>memory </a:t>
            </a:r>
            <a:r>
              <a:rPr lang="en" sz="1500">
                <a:highlight>
                  <a:srgbClr val="FFFFFF"/>
                </a:highlight>
                <a:latin typeface="Calibri"/>
                <a:ea typeface="Calibri"/>
                <a:cs typeface="Calibri"/>
                <a:sym typeface="Calibri"/>
              </a:rPr>
              <a:t>referenced data to a </a:t>
            </a:r>
            <a:r>
              <a:rPr lang="en" sz="1500" u="sng">
                <a:highlight>
                  <a:srgbClr val="FFFFFF"/>
                </a:highlight>
                <a:latin typeface="Calibri"/>
                <a:ea typeface="Calibri"/>
                <a:cs typeface="Calibri"/>
                <a:sym typeface="Calibri"/>
              </a:rPr>
              <a:t>storage </a:t>
            </a:r>
            <a:r>
              <a:rPr lang="en" sz="1500">
                <a:highlight>
                  <a:srgbClr val="FFFFFF"/>
                </a:highlight>
                <a:latin typeface="Calibri"/>
                <a:ea typeface="Calibri"/>
                <a:cs typeface="Calibri"/>
                <a:sym typeface="Calibri"/>
              </a:rPr>
              <a:t>referenced variable, we are copying data from memory to storage. </a:t>
            </a:r>
            <a:r>
              <a:rPr b="1" lang="en" sz="1500">
                <a:highlight>
                  <a:srgbClr val="FFFFFF"/>
                </a:highlight>
                <a:latin typeface="Calibri"/>
                <a:ea typeface="Calibri"/>
                <a:cs typeface="Calibri"/>
                <a:sym typeface="Calibri"/>
              </a:rPr>
              <a:t>No new storage is created.</a:t>
            </a:r>
            <a:endParaRPr b="1" sz="1500">
              <a:highlight>
                <a:srgbClr val="FFFFFF"/>
              </a:highlight>
              <a:latin typeface="Calibri"/>
              <a:ea typeface="Calibri"/>
              <a:cs typeface="Calibri"/>
              <a:sym typeface="Calibri"/>
            </a:endParaRPr>
          </a:p>
          <a:p>
            <a:pPr indent="-323850" lvl="0" marL="749300" rtl="0" algn="l">
              <a:lnSpc>
                <a:spcPct val="158000"/>
              </a:lnSpc>
              <a:spcBef>
                <a:spcPts val="0"/>
              </a:spcBef>
              <a:spcAft>
                <a:spcPts val="0"/>
              </a:spcAft>
              <a:buSzPts val="1500"/>
              <a:buFont typeface="Georgia"/>
              <a:buAutoNum type="arabicPeriod"/>
            </a:pPr>
            <a:r>
              <a:rPr lang="en" sz="1500">
                <a:highlight>
                  <a:srgbClr val="FFFFFF"/>
                </a:highlight>
                <a:latin typeface="Calibri"/>
                <a:ea typeface="Calibri"/>
                <a:cs typeface="Calibri"/>
                <a:sym typeface="Calibri"/>
              </a:rPr>
              <a:t>When assigning a </a:t>
            </a:r>
            <a:r>
              <a:rPr lang="en" sz="1500" u="sng">
                <a:highlight>
                  <a:srgbClr val="FFFFFF"/>
                </a:highlight>
                <a:latin typeface="Calibri"/>
                <a:ea typeface="Calibri"/>
                <a:cs typeface="Calibri"/>
                <a:sym typeface="Calibri"/>
              </a:rPr>
              <a:t>storage </a:t>
            </a:r>
            <a:r>
              <a:rPr lang="en" sz="1500">
                <a:highlight>
                  <a:srgbClr val="FFFFFF"/>
                </a:highlight>
                <a:latin typeface="Calibri"/>
                <a:ea typeface="Calibri"/>
                <a:cs typeface="Calibri"/>
                <a:sym typeface="Calibri"/>
              </a:rPr>
              <a:t>reference data to a </a:t>
            </a:r>
            <a:r>
              <a:rPr lang="en" sz="1500" u="sng">
                <a:highlight>
                  <a:srgbClr val="FFFFFF"/>
                </a:highlight>
                <a:latin typeface="Calibri"/>
                <a:ea typeface="Calibri"/>
                <a:cs typeface="Calibri"/>
                <a:sym typeface="Calibri"/>
              </a:rPr>
              <a:t>memory </a:t>
            </a:r>
            <a:r>
              <a:rPr lang="en" sz="1500">
                <a:highlight>
                  <a:srgbClr val="FFFFFF"/>
                </a:highlight>
                <a:latin typeface="Calibri"/>
                <a:ea typeface="Calibri"/>
                <a:cs typeface="Calibri"/>
                <a:sym typeface="Calibri"/>
              </a:rPr>
              <a:t>referenced variable, we are copying data from storage to memory. </a:t>
            </a:r>
            <a:r>
              <a:rPr b="1" lang="en" sz="1500">
                <a:highlight>
                  <a:srgbClr val="FFFFFF"/>
                </a:highlight>
                <a:latin typeface="Calibri"/>
                <a:ea typeface="Calibri"/>
                <a:cs typeface="Calibri"/>
                <a:sym typeface="Calibri"/>
              </a:rPr>
              <a:t>New memory is allocated.</a:t>
            </a:r>
            <a:endParaRPr b="1" sz="1500">
              <a:highlight>
                <a:srgbClr val="FFFFFF"/>
              </a:highlight>
              <a:latin typeface="Calibri"/>
              <a:ea typeface="Calibri"/>
              <a:cs typeface="Calibri"/>
              <a:sym typeface="Calibri"/>
            </a:endParaRPr>
          </a:p>
          <a:p>
            <a:pPr indent="-323850" lvl="0" marL="749300" rtl="0" algn="l">
              <a:lnSpc>
                <a:spcPct val="158000"/>
              </a:lnSpc>
              <a:spcBef>
                <a:spcPts val="0"/>
              </a:spcBef>
              <a:spcAft>
                <a:spcPts val="0"/>
              </a:spcAft>
              <a:buSzPts val="1500"/>
              <a:buFont typeface="Georgia"/>
              <a:buAutoNum type="arabicPeriod"/>
            </a:pPr>
            <a:r>
              <a:rPr lang="en" sz="1500">
                <a:highlight>
                  <a:srgbClr val="FFFFFF"/>
                </a:highlight>
                <a:latin typeface="Calibri"/>
                <a:ea typeface="Calibri"/>
                <a:cs typeface="Calibri"/>
                <a:sym typeface="Calibri"/>
              </a:rPr>
              <a:t>When a </a:t>
            </a:r>
            <a:r>
              <a:rPr lang="en" sz="1500" u="sng">
                <a:highlight>
                  <a:srgbClr val="FFFFFF"/>
                </a:highlight>
                <a:latin typeface="Calibri"/>
                <a:ea typeface="Calibri"/>
                <a:cs typeface="Calibri"/>
                <a:sym typeface="Calibri"/>
              </a:rPr>
              <a:t>storage </a:t>
            </a:r>
            <a:r>
              <a:rPr lang="en" sz="1500">
                <a:highlight>
                  <a:srgbClr val="FFFFFF"/>
                </a:highlight>
                <a:latin typeface="Calibri"/>
                <a:ea typeface="Calibri"/>
                <a:cs typeface="Calibri"/>
                <a:sym typeface="Calibri"/>
              </a:rPr>
              <a:t>variable is created in </a:t>
            </a:r>
            <a:r>
              <a:rPr lang="en" sz="1500" u="sng">
                <a:highlight>
                  <a:srgbClr val="FFFFFF"/>
                </a:highlight>
                <a:latin typeface="Calibri"/>
                <a:ea typeface="Calibri"/>
                <a:cs typeface="Calibri"/>
                <a:sym typeface="Calibri"/>
              </a:rPr>
              <a:t>function locally</a:t>
            </a:r>
            <a:r>
              <a:rPr lang="en" sz="1500">
                <a:highlight>
                  <a:srgbClr val="FFFFFF"/>
                </a:highlight>
                <a:latin typeface="Calibri"/>
                <a:ea typeface="Calibri"/>
                <a:cs typeface="Calibri"/>
                <a:sym typeface="Calibri"/>
              </a:rPr>
              <a:t> by look up, it simply reference data already allocated on Storage. </a:t>
            </a:r>
            <a:r>
              <a:rPr b="1" lang="en" sz="1500">
                <a:highlight>
                  <a:srgbClr val="FFFFFF"/>
                </a:highlight>
                <a:latin typeface="Calibri"/>
                <a:ea typeface="Calibri"/>
                <a:cs typeface="Calibri"/>
                <a:sym typeface="Calibri"/>
              </a:rPr>
              <a:t>No new storage is created.</a:t>
            </a:r>
            <a:endParaRPr b="1" sz="1500">
              <a:highlight>
                <a:srgbClr val="FFFFFF"/>
              </a:highlight>
              <a:latin typeface="Calibri"/>
              <a:ea typeface="Calibri"/>
              <a:cs typeface="Calibri"/>
              <a:sym typeface="Calibri"/>
            </a:endParaRPr>
          </a:p>
          <a:p>
            <a:pPr indent="0" lvl="0" marL="0" rtl="0" algn="l">
              <a:lnSpc>
                <a:spcPct val="115000"/>
              </a:lnSpc>
              <a:spcBef>
                <a:spcPts val="0"/>
              </a:spcBef>
              <a:spcAft>
                <a:spcPts val="1600"/>
              </a:spcAft>
              <a:buSzPts val="1800"/>
              <a:buNone/>
            </a:pPr>
            <a:r>
              <a:t/>
            </a:r>
            <a:endParaRPr sz="1500">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27"/>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2000">
                <a:highlight>
                  <a:srgbClr val="FFFFFF"/>
                </a:highlight>
                <a:latin typeface="Calibri"/>
                <a:ea typeface="Calibri"/>
                <a:cs typeface="Calibri"/>
                <a:sym typeface="Calibri"/>
              </a:rPr>
              <a:t>Integers</a:t>
            </a:r>
            <a:r>
              <a:rPr b="1" lang="en">
                <a:highlight>
                  <a:srgbClr val="FFFFFF"/>
                </a:highlight>
                <a:latin typeface="Calibri"/>
                <a:ea typeface="Calibri"/>
                <a:cs typeface="Calibri"/>
                <a:sym typeface="Calibri"/>
              </a:rPr>
              <a:t> </a:t>
            </a:r>
            <a:r>
              <a:rPr lang="en">
                <a:highlight>
                  <a:srgbClr val="FFFFFF"/>
                </a:highlight>
                <a:latin typeface="Calibri"/>
                <a:ea typeface="Calibri"/>
                <a:cs typeface="Calibri"/>
                <a:sym typeface="Calibri"/>
              </a:rPr>
              <a:t>help in storing numbers in contracts. S olidity provides the following two types:</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u="sng">
                <a:highlight>
                  <a:srgbClr val="FFFFFF"/>
                </a:highlight>
                <a:latin typeface="Calibri"/>
                <a:ea typeface="Calibri"/>
                <a:cs typeface="Calibri"/>
                <a:sym typeface="Calibri"/>
              </a:rPr>
              <a:t>Signed integers: </a:t>
            </a:r>
            <a:r>
              <a:rPr lang="en">
                <a:highlight>
                  <a:srgbClr val="FFFFFF"/>
                </a:highlight>
                <a:latin typeface="Calibri"/>
                <a:ea typeface="Calibri"/>
                <a:cs typeface="Calibri"/>
                <a:sym typeface="Calibri"/>
              </a:rPr>
              <a:t>Signed integers can hold both negative and positive values.</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u="sng">
                <a:highlight>
                  <a:srgbClr val="FFFFFF"/>
                </a:highlight>
                <a:latin typeface="Calibri"/>
                <a:ea typeface="Calibri"/>
                <a:cs typeface="Calibri"/>
                <a:sym typeface="Calibri"/>
              </a:rPr>
              <a:t>Unsigned integers</a:t>
            </a:r>
            <a:r>
              <a:rPr lang="en">
                <a:highlight>
                  <a:srgbClr val="FFFFFF"/>
                </a:highlight>
                <a:latin typeface="Calibri"/>
                <a:ea typeface="Calibri"/>
                <a:cs typeface="Calibri"/>
                <a:sym typeface="Calibri"/>
              </a:rPr>
              <a:t>: Unsigned integers can hold only positive values along with zero. They can also hold negative values apart from positive and zero values.</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There could be </a:t>
            </a:r>
            <a:r>
              <a:rPr lang="en" u="sng">
                <a:highlight>
                  <a:srgbClr val="FFFFFF"/>
                </a:highlight>
                <a:latin typeface="Calibri"/>
                <a:ea typeface="Calibri"/>
                <a:cs typeface="Calibri"/>
                <a:sym typeface="Calibri"/>
              </a:rPr>
              <a:t>32 different declarations of uint</a:t>
            </a:r>
            <a:r>
              <a:rPr lang="en">
                <a:highlight>
                  <a:srgbClr val="FFFFFF"/>
                </a:highlight>
                <a:latin typeface="Calibri"/>
                <a:ea typeface="Calibri"/>
                <a:cs typeface="Calibri"/>
                <a:sym typeface="Calibri"/>
              </a:rPr>
              <a:t> with different </a:t>
            </a:r>
            <a:r>
              <a:rPr lang="en" u="sng">
                <a:highlight>
                  <a:srgbClr val="FFFFFF"/>
                </a:highlight>
                <a:latin typeface="Calibri"/>
                <a:ea typeface="Calibri"/>
                <a:cs typeface="Calibri"/>
                <a:sym typeface="Calibri"/>
              </a:rPr>
              <a:t>multiples of of 8</a:t>
            </a:r>
            <a:r>
              <a:rPr lang="en">
                <a:highlight>
                  <a:srgbClr val="FFFFFF"/>
                </a:highlight>
                <a:latin typeface="Calibri"/>
                <a:ea typeface="Calibri"/>
                <a:cs typeface="Calibri"/>
                <a:sym typeface="Calibri"/>
              </a:rPr>
              <a:t>, such as </a:t>
            </a:r>
            <a:r>
              <a:rPr lang="en" u="sng">
                <a:highlight>
                  <a:srgbClr val="FFFFFF"/>
                </a:highlight>
                <a:latin typeface="Calibri"/>
                <a:ea typeface="Calibri"/>
                <a:cs typeface="Calibri"/>
                <a:sym typeface="Calibri"/>
              </a:rPr>
              <a:t>uint8, uint16, unit24, as far as uint256 bit</a:t>
            </a:r>
            <a:r>
              <a:rPr lang="en">
                <a:highlight>
                  <a:srgbClr val="FFFFFF"/>
                </a:highlight>
                <a:latin typeface="Calibri"/>
                <a:ea typeface="Calibri"/>
                <a:cs typeface="Calibri"/>
                <a:sym typeface="Calibri"/>
              </a:rPr>
              <a:t>.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Similarly, there are equivalent data types for integers such as </a:t>
            </a:r>
            <a:r>
              <a:rPr lang="en" u="sng">
                <a:highlight>
                  <a:srgbClr val="FFFFFF"/>
                </a:highlight>
                <a:latin typeface="Calibri"/>
                <a:ea typeface="Calibri"/>
                <a:cs typeface="Calibri"/>
                <a:sym typeface="Calibri"/>
              </a:rPr>
              <a:t>int8, int16 till int256.</a:t>
            </a:r>
            <a:endParaRPr u="sng">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rgbClr val="FFFFFF"/>
              </a:highlight>
              <a:latin typeface="Calibri"/>
              <a:ea typeface="Calibri"/>
              <a:cs typeface="Calibri"/>
              <a:sym typeface="Calibri"/>
            </a:endParaRPr>
          </a:p>
        </p:txBody>
      </p:sp>
      <p:sp>
        <p:nvSpPr>
          <p:cNvPr id="827" name="Google Shape;827;p12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Integers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8"/>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rgbClr val="FFFFFF"/>
                </a:highlight>
                <a:latin typeface="Calibri"/>
                <a:ea typeface="Calibri"/>
                <a:cs typeface="Calibri"/>
                <a:sym typeface="Calibri"/>
              </a:rPr>
              <a:t>bool data type can be used to represent scenarios that have binary results, such as true or false, 1 or 0, and so on.</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The valid values for this data type are </a:t>
            </a:r>
            <a:r>
              <a:rPr lang="en" u="sng">
                <a:highlight>
                  <a:srgbClr val="FFFFFF"/>
                </a:highlight>
                <a:latin typeface="Calibri"/>
                <a:ea typeface="Calibri"/>
                <a:cs typeface="Calibri"/>
                <a:sym typeface="Calibri"/>
              </a:rPr>
              <a:t>true </a:t>
            </a:r>
            <a:r>
              <a:rPr lang="en">
                <a:highlight>
                  <a:srgbClr val="FFFFFF"/>
                </a:highlight>
                <a:latin typeface="Calibri"/>
                <a:ea typeface="Calibri"/>
                <a:cs typeface="Calibri"/>
                <a:sym typeface="Calibri"/>
              </a:rPr>
              <a:t>and </a:t>
            </a:r>
            <a:r>
              <a:rPr lang="en" u="sng">
                <a:highlight>
                  <a:srgbClr val="FFFFFF"/>
                </a:highlight>
                <a:latin typeface="Calibri"/>
                <a:ea typeface="Calibri"/>
                <a:cs typeface="Calibri"/>
                <a:sym typeface="Calibri"/>
              </a:rPr>
              <a:t>false</a:t>
            </a:r>
            <a:r>
              <a:rPr lang="en">
                <a:highlight>
                  <a:srgbClr val="FFFFFF"/>
                </a:highlight>
                <a:latin typeface="Calibri"/>
                <a:ea typeface="Calibri"/>
                <a:cs typeface="Calibri"/>
                <a:sym typeface="Calibri"/>
              </a:rPr>
              <a:t>.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It is to be noted that bools in Solidity </a:t>
            </a:r>
            <a:r>
              <a:rPr lang="en" u="sng">
                <a:highlight>
                  <a:srgbClr val="FFFFFF"/>
                </a:highlight>
                <a:latin typeface="Calibri"/>
                <a:ea typeface="Calibri"/>
                <a:cs typeface="Calibri"/>
                <a:sym typeface="Calibri"/>
              </a:rPr>
              <a:t>cannot be converted to integers</a:t>
            </a:r>
            <a:r>
              <a:rPr lang="en">
                <a:highlight>
                  <a:srgbClr val="FFFFFF"/>
                </a:highlight>
                <a:latin typeface="Calibri"/>
                <a:ea typeface="Calibri"/>
                <a:cs typeface="Calibri"/>
                <a:sym typeface="Calibri"/>
              </a:rPr>
              <a:t>,.</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It's a </a:t>
            </a:r>
            <a:r>
              <a:rPr lang="en" u="sng">
                <a:highlight>
                  <a:srgbClr val="FFFFFF"/>
                </a:highlight>
                <a:latin typeface="Calibri"/>
                <a:ea typeface="Calibri"/>
                <a:cs typeface="Calibri"/>
                <a:sym typeface="Calibri"/>
              </a:rPr>
              <a:t>value type</a:t>
            </a:r>
            <a:r>
              <a:rPr lang="en">
                <a:highlight>
                  <a:srgbClr val="FFFFFF"/>
                </a:highlight>
                <a:latin typeface="Calibri"/>
                <a:ea typeface="Calibri"/>
                <a:cs typeface="Calibri"/>
                <a:sym typeface="Calibri"/>
              </a:rPr>
              <a:t> and any assignment to other boolean variables </a:t>
            </a:r>
            <a:r>
              <a:rPr lang="en" u="sng">
                <a:highlight>
                  <a:srgbClr val="FFFFFF"/>
                </a:highlight>
                <a:latin typeface="Calibri"/>
                <a:ea typeface="Calibri"/>
                <a:cs typeface="Calibri"/>
                <a:sym typeface="Calibri"/>
              </a:rPr>
              <a:t>creates a new copy</a:t>
            </a:r>
            <a:r>
              <a:rPr lang="en">
                <a:highlight>
                  <a:srgbClr val="FFFFFF"/>
                </a:highlight>
                <a:latin typeface="Calibri"/>
                <a:ea typeface="Calibri"/>
                <a:cs typeface="Calibri"/>
                <a:sym typeface="Calibri"/>
              </a:rPr>
              <a:t>.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The default value for bool in Solidity is false.</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rgbClr val="FFFFFF"/>
              </a:highlight>
              <a:latin typeface="Calibri"/>
              <a:ea typeface="Calibri"/>
              <a:cs typeface="Calibri"/>
              <a:sym typeface="Calibri"/>
            </a:endParaRPr>
          </a:p>
        </p:txBody>
      </p:sp>
      <p:sp>
        <p:nvSpPr>
          <p:cNvPr id="833" name="Google Shape;833;p12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Integers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29"/>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rgbClr val="FFFFFF"/>
                </a:highlight>
                <a:latin typeface="Calibri"/>
                <a:ea typeface="Calibri"/>
                <a:cs typeface="Calibri"/>
                <a:sym typeface="Calibri"/>
              </a:rPr>
              <a:t>The byte data type Byte refers to </a:t>
            </a:r>
            <a:r>
              <a:rPr lang="en" u="sng">
                <a:highlight>
                  <a:srgbClr val="FFFFFF"/>
                </a:highlight>
                <a:latin typeface="Calibri"/>
                <a:ea typeface="Calibri"/>
                <a:cs typeface="Calibri"/>
                <a:sym typeface="Calibri"/>
              </a:rPr>
              <a:t>8 bit signed integers</a:t>
            </a:r>
            <a:r>
              <a:rPr lang="en">
                <a:highlight>
                  <a:srgbClr val="FFFFFF"/>
                </a:highlight>
                <a:latin typeface="Calibri"/>
                <a:ea typeface="Calibri"/>
                <a:cs typeface="Calibri"/>
                <a:sym typeface="Calibri"/>
              </a:rPr>
              <a:t>.</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Solidity has </a:t>
            </a:r>
            <a:r>
              <a:rPr lang="en" u="sng">
                <a:highlight>
                  <a:srgbClr val="FFFFFF"/>
                </a:highlight>
                <a:latin typeface="Calibri"/>
                <a:ea typeface="Calibri"/>
                <a:cs typeface="Calibri"/>
                <a:sym typeface="Calibri"/>
              </a:rPr>
              <a:t>multiple flavors of the byte type</a:t>
            </a:r>
            <a:r>
              <a:rPr lang="en">
                <a:highlight>
                  <a:srgbClr val="FFFFFF"/>
                </a:highlight>
                <a:latin typeface="Calibri"/>
                <a:ea typeface="Calibri"/>
                <a:cs typeface="Calibri"/>
                <a:sym typeface="Calibri"/>
              </a:rPr>
              <a:t>. It provides data types in the range from bytes1 to bytes32 inclusive, to represent varying byte lengths, as required.</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rgbClr val="FFFFFF"/>
                </a:highlight>
                <a:latin typeface="Calibri"/>
                <a:ea typeface="Calibri"/>
                <a:cs typeface="Calibri"/>
                <a:sym typeface="Calibri"/>
              </a:rPr>
              <a:t>These are called </a:t>
            </a:r>
            <a:r>
              <a:rPr lang="en" u="sng">
                <a:highlight>
                  <a:srgbClr val="FFFFFF"/>
                </a:highlight>
                <a:latin typeface="Calibri"/>
                <a:ea typeface="Calibri"/>
                <a:cs typeface="Calibri"/>
                <a:sym typeface="Calibri"/>
              </a:rPr>
              <a:t>fixed sized byte arrays </a:t>
            </a:r>
            <a:r>
              <a:rPr lang="en">
                <a:highlight>
                  <a:srgbClr val="FFFFFF"/>
                </a:highlight>
                <a:latin typeface="Calibri"/>
                <a:ea typeface="Calibri"/>
                <a:cs typeface="Calibri"/>
                <a:sym typeface="Calibri"/>
              </a:rPr>
              <a:t>and are implemented as </a:t>
            </a:r>
            <a:r>
              <a:rPr lang="en" u="sng">
                <a:highlight>
                  <a:srgbClr val="FFFFFF"/>
                </a:highlight>
                <a:latin typeface="Calibri"/>
                <a:ea typeface="Calibri"/>
                <a:cs typeface="Calibri"/>
                <a:sym typeface="Calibri"/>
              </a:rPr>
              <a:t>value types</a:t>
            </a:r>
            <a:r>
              <a:rPr lang="en">
                <a:highlight>
                  <a:srgbClr val="FFFFFF"/>
                </a:highlight>
                <a:latin typeface="Calibri"/>
                <a:ea typeface="Calibri"/>
                <a:cs typeface="Calibri"/>
                <a:sym typeface="Calibri"/>
              </a:rPr>
              <a:t>.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rgbClr val="FFFFFF"/>
                </a:highlight>
                <a:latin typeface="Calibri"/>
                <a:ea typeface="Calibri"/>
                <a:cs typeface="Calibri"/>
                <a:sym typeface="Calibri"/>
              </a:rPr>
              <a:t>bytes1</a:t>
            </a:r>
            <a:r>
              <a:rPr lang="en">
                <a:highlight>
                  <a:srgbClr val="FFFFFF"/>
                </a:highlight>
                <a:latin typeface="Calibri"/>
                <a:ea typeface="Calibri"/>
                <a:cs typeface="Calibri"/>
                <a:sym typeface="Calibri"/>
              </a:rPr>
              <a:t> data type represents </a:t>
            </a:r>
            <a:r>
              <a:rPr lang="en" u="sng">
                <a:highlight>
                  <a:srgbClr val="FFFFFF"/>
                </a:highlight>
                <a:latin typeface="Calibri"/>
                <a:ea typeface="Calibri"/>
                <a:cs typeface="Calibri"/>
                <a:sym typeface="Calibri"/>
              </a:rPr>
              <a:t>1 byte</a:t>
            </a:r>
            <a:r>
              <a:rPr lang="en">
                <a:highlight>
                  <a:srgbClr val="FFFFFF"/>
                </a:highlight>
                <a:latin typeface="Calibri"/>
                <a:ea typeface="Calibri"/>
                <a:cs typeface="Calibri"/>
                <a:sym typeface="Calibri"/>
              </a:rPr>
              <a:t> and </a:t>
            </a:r>
            <a:r>
              <a:rPr b="1" lang="en">
                <a:highlight>
                  <a:srgbClr val="FFFFFF"/>
                </a:highlight>
                <a:latin typeface="Calibri"/>
                <a:ea typeface="Calibri"/>
                <a:cs typeface="Calibri"/>
                <a:sym typeface="Calibri"/>
              </a:rPr>
              <a:t>bytes2</a:t>
            </a:r>
            <a:r>
              <a:rPr lang="en">
                <a:highlight>
                  <a:srgbClr val="FFFFFF"/>
                </a:highlight>
                <a:latin typeface="Calibri"/>
                <a:ea typeface="Calibri"/>
                <a:cs typeface="Calibri"/>
                <a:sym typeface="Calibri"/>
              </a:rPr>
              <a:t> represents </a:t>
            </a:r>
            <a:r>
              <a:rPr lang="en" u="sng">
                <a:highlight>
                  <a:srgbClr val="FFFFFF"/>
                </a:highlight>
                <a:latin typeface="Calibri"/>
                <a:ea typeface="Calibri"/>
                <a:cs typeface="Calibri"/>
                <a:sym typeface="Calibri"/>
              </a:rPr>
              <a:t>2 bytes</a:t>
            </a:r>
            <a:r>
              <a:rPr lang="en">
                <a:highlight>
                  <a:srgbClr val="FFFFFF"/>
                </a:highlight>
                <a:latin typeface="Calibri"/>
                <a:ea typeface="Calibri"/>
                <a:cs typeface="Calibri"/>
                <a:sym typeface="Calibri"/>
              </a:rPr>
              <a:t>. </a:t>
            </a:r>
            <a:endParaRPr>
              <a:highlight>
                <a:srgbClr val="FFFFFF"/>
              </a:highlight>
              <a:latin typeface="Calibri"/>
              <a:ea typeface="Calibri"/>
              <a:cs typeface="Calibri"/>
              <a:sym typeface="Calibri"/>
            </a:endParaRPr>
          </a:p>
          <a:p>
            <a:pPr indent="0" lvl="0" marL="0" rtl="0" algn="l">
              <a:lnSpc>
                <a:spcPct val="115000"/>
              </a:lnSpc>
              <a:spcBef>
                <a:spcPts val="1600"/>
              </a:spcBef>
              <a:spcAft>
                <a:spcPts val="1600"/>
              </a:spcAft>
              <a:buSzPts val="1800"/>
              <a:buNone/>
            </a:pPr>
            <a:r>
              <a:rPr lang="en">
                <a:highlight>
                  <a:srgbClr val="FFFFFF"/>
                </a:highlight>
                <a:latin typeface="Calibri"/>
                <a:ea typeface="Calibri"/>
                <a:cs typeface="Calibri"/>
                <a:sym typeface="Calibri"/>
              </a:rPr>
              <a:t>We can also perform bitwise operations such as and, or, xor, not, and left and right shift operations on the byte data type</a:t>
            </a:r>
            <a:endParaRPr>
              <a:highlight>
                <a:srgbClr val="FFFFFF"/>
              </a:highlight>
              <a:latin typeface="Calibri"/>
              <a:ea typeface="Calibri"/>
              <a:cs typeface="Calibri"/>
              <a:sym typeface="Calibri"/>
            </a:endParaRPr>
          </a:p>
        </p:txBody>
      </p:sp>
      <p:sp>
        <p:nvSpPr>
          <p:cNvPr id="839" name="Google Shape;839;p12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Byte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0"/>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chemeClr val="lt1"/>
                </a:highlight>
                <a:latin typeface="Calibri"/>
                <a:ea typeface="Calibri"/>
                <a:cs typeface="Calibri"/>
                <a:sym typeface="Calibri"/>
              </a:rPr>
              <a:t>The </a:t>
            </a:r>
            <a:r>
              <a:rPr b="1" lang="en">
                <a:highlight>
                  <a:schemeClr val="lt1"/>
                </a:highlight>
                <a:latin typeface="Calibri"/>
                <a:ea typeface="Calibri"/>
                <a:cs typeface="Calibri"/>
                <a:sym typeface="Calibri"/>
              </a:rPr>
              <a:t>default value</a:t>
            </a:r>
            <a:r>
              <a:rPr lang="en">
                <a:highlight>
                  <a:schemeClr val="lt1"/>
                </a:highlight>
                <a:latin typeface="Calibri"/>
                <a:ea typeface="Calibri"/>
                <a:cs typeface="Calibri"/>
                <a:sym typeface="Calibri"/>
              </a:rPr>
              <a:t> for byte is </a:t>
            </a:r>
            <a:r>
              <a:rPr lang="en" u="sng">
                <a:highlight>
                  <a:schemeClr val="lt1"/>
                </a:highlight>
                <a:latin typeface="Calibri"/>
                <a:ea typeface="Calibri"/>
                <a:cs typeface="Calibri"/>
                <a:sym typeface="Calibri"/>
              </a:rPr>
              <a:t>0x00</a:t>
            </a:r>
            <a:r>
              <a:rPr lang="en">
                <a:highlight>
                  <a:schemeClr val="lt1"/>
                </a:highlight>
                <a:latin typeface="Calibri"/>
                <a:ea typeface="Calibri"/>
                <a:cs typeface="Calibri"/>
                <a:sym typeface="Calibri"/>
              </a:rPr>
              <a:t> and it gets initialized with this value. </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 byte can be assigned byte values in </a:t>
            </a:r>
            <a:r>
              <a:rPr lang="en" u="sng">
                <a:highlight>
                  <a:schemeClr val="lt1"/>
                </a:highlight>
                <a:latin typeface="Calibri"/>
                <a:ea typeface="Calibri"/>
                <a:cs typeface="Calibri"/>
                <a:sym typeface="Calibri"/>
              </a:rPr>
              <a:t>hexadecimal</a:t>
            </a:r>
            <a:r>
              <a:rPr lang="en">
                <a:highlight>
                  <a:schemeClr val="lt1"/>
                </a:highlight>
                <a:latin typeface="Calibri"/>
                <a:ea typeface="Calibri"/>
                <a:cs typeface="Calibri"/>
                <a:sym typeface="Calibri"/>
              </a:rPr>
              <a:t> format, as:</a:t>
            </a:r>
            <a:r>
              <a:rPr b="1" lang="en">
                <a:highlight>
                  <a:schemeClr val="lt1"/>
                </a:highlight>
                <a:latin typeface="Calibri"/>
                <a:ea typeface="Calibri"/>
                <a:cs typeface="Calibri"/>
                <a:sym typeface="Calibri"/>
              </a:rPr>
              <a:t> bytes1 aa = 0x65;</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 byte can be assigned </a:t>
            </a:r>
            <a:r>
              <a:rPr lang="en" u="sng">
                <a:highlight>
                  <a:schemeClr val="lt1"/>
                </a:highlight>
                <a:latin typeface="Calibri"/>
                <a:ea typeface="Calibri"/>
                <a:cs typeface="Calibri"/>
                <a:sym typeface="Calibri"/>
              </a:rPr>
              <a:t>integer</a:t>
            </a:r>
            <a:r>
              <a:rPr lang="en">
                <a:highlight>
                  <a:schemeClr val="lt1"/>
                </a:highlight>
                <a:latin typeface="Calibri"/>
                <a:ea typeface="Calibri"/>
                <a:cs typeface="Calibri"/>
                <a:sym typeface="Calibri"/>
              </a:rPr>
              <a:t> values in decimal format, as: </a:t>
            </a:r>
            <a:r>
              <a:rPr b="1" lang="en">
                <a:highlight>
                  <a:schemeClr val="lt1"/>
                </a:highlight>
                <a:latin typeface="Calibri"/>
                <a:ea typeface="Calibri"/>
                <a:cs typeface="Calibri"/>
                <a:sym typeface="Calibri"/>
              </a:rPr>
              <a:t>bytes1 bb = 10;</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 byte can be assigned </a:t>
            </a:r>
            <a:r>
              <a:rPr lang="en" u="sng">
                <a:highlight>
                  <a:schemeClr val="lt1"/>
                </a:highlight>
                <a:latin typeface="Calibri"/>
                <a:ea typeface="Calibri"/>
                <a:cs typeface="Calibri"/>
                <a:sym typeface="Calibri"/>
              </a:rPr>
              <a:t>negative</a:t>
            </a:r>
            <a:r>
              <a:rPr lang="en">
                <a:highlight>
                  <a:schemeClr val="lt1"/>
                </a:highlight>
                <a:latin typeface="Calibri"/>
                <a:ea typeface="Calibri"/>
                <a:cs typeface="Calibri"/>
                <a:sym typeface="Calibri"/>
              </a:rPr>
              <a:t> integer values in decimal format, as: </a:t>
            </a:r>
            <a:r>
              <a:rPr b="1" lang="en">
                <a:highlight>
                  <a:schemeClr val="lt1"/>
                </a:highlight>
                <a:latin typeface="Calibri"/>
                <a:ea typeface="Calibri"/>
                <a:cs typeface="Calibri"/>
                <a:sym typeface="Calibri"/>
              </a:rPr>
              <a:t>bytes1 ee = -100;</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 byte can be assigned </a:t>
            </a:r>
            <a:r>
              <a:rPr lang="en" u="sng">
                <a:highlight>
                  <a:schemeClr val="lt1"/>
                </a:highlight>
                <a:latin typeface="Calibri"/>
                <a:ea typeface="Calibri"/>
                <a:cs typeface="Calibri"/>
                <a:sym typeface="Calibri"/>
              </a:rPr>
              <a:t>character</a:t>
            </a:r>
            <a:r>
              <a:rPr lang="en">
                <a:highlight>
                  <a:schemeClr val="lt1"/>
                </a:highlight>
                <a:latin typeface="Calibri"/>
                <a:ea typeface="Calibri"/>
                <a:cs typeface="Calibri"/>
                <a:sym typeface="Calibri"/>
              </a:rPr>
              <a:t> values as : </a:t>
            </a:r>
            <a:r>
              <a:rPr b="1" lang="en">
                <a:highlight>
                  <a:schemeClr val="lt1"/>
                </a:highlight>
                <a:latin typeface="Calibri"/>
                <a:ea typeface="Calibri"/>
                <a:cs typeface="Calibri"/>
                <a:sym typeface="Calibri"/>
              </a:rPr>
              <a:t>bytes1 dd</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rgbClr val="FFFFFF"/>
              </a:highlight>
              <a:latin typeface="Calibri"/>
              <a:ea typeface="Calibri"/>
              <a:cs typeface="Calibri"/>
              <a:sym typeface="Calibri"/>
            </a:endParaRPr>
          </a:p>
        </p:txBody>
      </p:sp>
      <p:sp>
        <p:nvSpPr>
          <p:cNvPr id="845" name="Google Shape;845;p13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Byte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1"/>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chemeClr val="lt1"/>
                </a:highlight>
                <a:latin typeface="Calibri"/>
                <a:ea typeface="Calibri"/>
                <a:cs typeface="Calibri"/>
                <a:sym typeface="Calibri"/>
              </a:rPr>
              <a:t>Arrays refer to </a:t>
            </a:r>
            <a:r>
              <a:rPr lang="en" u="sng">
                <a:highlight>
                  <a:schemeClr val="lt1"/>
                </a:highlight>
                <a:latin typeface="Calibri"/>
                <a:ea typeface="Calibri"/>
                <a:cs typeface="Calibri"/>
                <a:sym typeface="Calibri"/>
              </a:rPr>
              <a:t>groups of values of the same type</a:t>
            </a:r>
            <a:r>
              <a:rPr lang="en">
                <a:highlight>
                  <a:schemeClr val="lt1"/>
                </a:highlight>
                <a:latin typeface="Calibri"/>
                <a:ea typeface="Calibri"/>
                <a:cs typeface="Calibri"/>
                <a:sym typeface="Calibri"/>
              </a:rPr>
              <a:t>. </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Arrays help in </a:t>
            </a:r>
            <a:r>
              <a:rPr lang="en" u="sng">
                <a:highlight>
                  <a:schemeClr val="lt1"/>
                </a:highlight>
                <a:latin typeface="Calibri"/>
                <a:ea typeface="Calibri"/>
                <a:cs typeface="Calibri"/>
                <a:sym typeface="Calibri"/>
              </a:rPr>
              <a:t>storing </a:t>
            </a:r>
            <a:r>
              <a:rPr lang="en">
                <a:highlight>
                  <a:schemeClr val="lt1"/>
                </a:highlight>
                <a:latin typeface="Calibri"/>
                <a:ea typeface="Calibri"/>
                <a:cs typeface="Calibri"/>
                <a:sym typeface="Calibri"/>
              </a:rPr>
              <a:t>these values together and ease the process of </a:t>
            </a:r>
            <a:r>
              <a:rPr lang="en" u="sng">
                <a:highlight>
                  <a:schemeClr val="lt1"/>
                </a:highlight>
                <a:latin typeface="Calibri"/>
                <a:ea typeface="Calibri"/>
                <a:cs typeface="Calibri"/>
                <a:sym typeface="Calibri"/>
              </a:rPr>
              <a:t>iterating, sorting, and searching</a:t>
            </a:r>
            <a:r>
              <a:rPr lang="en">
                <a:highlight>
                  <a:schemeClr val="lt1"/>
                </a:highlight>
                <a:latin typeface="Calibri"/>
                <a:ea typeface="Calibri"/>
                <a:cs typeface="Calibri"/>
                <a:sym typeface="Calibri"/>
              </a:rPr>
              <a:t> for </a:t>
            </a:r>
            <a:r>
              <a:rPr lang="en" u="sng">
                <a:highlight>
                  <a:schemeClr val="lt1"/>
                </a:highlight>
                <a:latin typeface="Calibri"/>
                <a:ea typeface="Calibri"/>
                <a:cs typeface="Calibri"/>
                <a:sym typeface="Calibri"/>
              </a:rPr>
              <a:t>individuals </a:t>
            </a:r>
            <a:r>
              <a:rPr lang="en">
                <a:highlight>
                  <a:schemeClr val="lt1"/>
                </a:highlight>
                <a:latin typeface="Calibri"/>
                <a:ea typeface="Calibri"/>
                <a:cs typeface="Calibri"/>
                <a:sym typeface="Calibri"/>
              </a:rPr>
              <a:t>or </a:t>
            </a:r>
            <a:r>
              <a:rPr lang="en" u="sng">
                <a:highlight>
                  <a:schemeClr val="lt1"/>
                </a:highlight>
                <a:latin typeface="Calibri"/>
                <a:ea typeface="Calibri"/>
                <a:cs typeface="Calibri"/>
                <a:sym typeface="Calibri"/>
              </a:rPr>
              <a:t>subsets </a:t>
            </a:r>
            <a:r>
              <a:rPr lang="en">
                <a:highlight>
                  <a:schemeClr val="lt1"/>
                </a:highlight>
                <a:latin typeface="Calibri"/>
                <a:ea typeface="Calibri"/>
                <a:cs typeface="Calibri"/>
                <a:sym typeface="Calibri"/>
              </a:rPr>
              <a:t>of elements within this group. </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Solidity provides </a:t>
            </a:r>
            <a:r>
              <a:rPr lang="en" u="sng">
                <a:highlight>
                  <a:schemeClr val="lt1"/>
                </a:highlight>
                <a:latin typeface="Calibri"/>
                <a:ea typeface="Calibri"/>
                <a:cs typeface="Calibri"/>
                <a:sym typeface="Calibri"/>
              </a:rPr>
              <a:t>rich array constructs</a:t>
            </a:r>
            <a:r>
              <a:rPr lang="en">
                <a:highlight>
                  <a:schemeClr val="lt1"/>
                </a:highlight>
                <a:latin typeface="Calibri"/>
                <a:ea typeface="Calibri"/>
                <a:cs typeface="Calibri"/>
                <a:sym typeface="Calibri"/>
              </a:rPr>
              <a:t> that cater to different needs.</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An </a:t>
            </a:r>
            <a:r>
              <a:rPr lang="en" u="sng">
                <a:highlight>
                  <a:schemeClr val="lt1"/>
                </a:highlight>
                <a:latin typeface="Calibri"/>
                <a:ea typeface="Calibri"/>
                <a:cs typeface="Calibri"/>
                <a:sym typeface="Calibri"/>
              </a:rPr>
              <a:t>example </a:t>
            </a:r>
            <a:r>
              <a:rPr lang="en">
                <a:highlight>
                  <a:schemeClr val="lt1"/>
                </a:highlight>
                <a:latin typeface="Calibri"/>
                <a:ea typeface="Calibri"/>
                <a:cs typeface="Calibri"/>
                <a:sym typeface="Calibri"/>
              </a:rPr>
              <a:t>of an array in Solidity is as: </a:t>
            </a:r>
            <a:r>
              <a:rPr b="1" lang="en">
                <a:highlight>
                  <a:schemeClr val="lt1"/>
                </a:highlight>
                <a:latin typeface="Calibri"/>
                <a:ea typeface="Calibri"/>
                <a:cs typeface="Calibri"/>
                <a:sym typeface="Calibri"/>
              </a:rPr>
              <a:t>uint[5] intArray ;</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Arrays in Solidity can be </a:t>
            </a:r>
            <a:r>
              <a:rPr lang="en" u="sng">
                <a:highlight>
                  <a:schemeClr val="lt1"/>
                </a:highlight>
                <a:latin typeface="Calibri"/>
                <a:ea typeface="Calibri"/>
                <a:cs typeface="Calibri"/>
                <a:sym typeface="Calibri"/>
              </a:rPr>
              <a:t>fixed </a:t>
            </a:r>
            <a:r>
              <a:rPr lang="en">
                <a:highlight>
                  <a:schemeClr val="lt1"/>
                </a:highlight>
                <a:latin typeface="Calibri"/>
                <a:ea typeface="Calibri"/>
                <a:cs typeface="Calibri"/>
                <a:sym typeface="Calibri"/>
              </a:rPr>
              <a:t>or </a:t>
            </a:r>
            <a:r>
              <a:rPr lang="en" u="sng">
                <a:highlight>
                  <a:schemeClr val="lt1"/>
                </a:highlight>
                <a:latin typeface="Calibri"/>
                <a:ea typeface="Calibri"/>
                <a:cs typeface="Calibri"/>
                <a:sym typeface="Calibri"/>
              </a:rPr>
              <a:t>dynamic</a:t>
            </a:r>
            <a:r>
              <a:rPr lang="en">
                <a:highlight>
                  <a:schemeClr val="lt1"/>
                </a:highlight>
                <a:latin typeface="Calibri"/>
                <a:ea typeface="Calibri"/>
                <a:cs typeface="Calibri"/>
                <a:sym typeface="Calibri"/>
              </a:rPr>
              <a:t>.</a:t>
            </a:r>
            <a:endParaRPr>
              <a:highlight>
                <a:schemeClr val="lt1"/>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chemeClr val="lt1"/>
              </a:highlight>
              <a:latin typeface="Calibri"/>
              <a:ea typeface="Calibri"/>
              <a:cs typeface="Calibri"/>
              <a:sym typeface="Calibri"/>
            </a:endParaRPr>
          </a:p>
        </p:txBody>
      </p:sp>
      <p:sp>
        <p:nvSpPr>
          <p:cNvPr id="851" name="Google Shape;851;p13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Array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Web 2.0: Read-Write (2004-Now)</a:t>
            </a:r>
            <a:endParaRPr sz="2800">
              <a:solidFill>
                <a:srgbClr val="000000"/>
              </a:solidFill>
              <a:latin typeface="Merriweather"/>
              <a:ea typeface="Merriweather"/>
              <a:cs typeface="Merriweather"/>
              <a:sym typeface="Merriweather"/>
            </a:endParaRPr>
          </a:p>
        </p:txBody>
      </p:sp>
      <p:pic>
        <p:nvPicPr>
          <p:cNvPr id="146" name="Google Shape;146;p24"/>
          <p:cNvPicPr preferRelativeResize="0"/>
          <p:nvPr/>
        </p:nvPicPr>
        <p:blipFill rotWithShape="1">
          <a:blip r:embed="rId3">
            <a:alphaModFix/>
          </a:blip>
          <a:srcRect b="5009" l="0" r="0" t="19038"/>
          <a:stretch/>
        </p:blipFill>
        <p:spPr>
          <a:xfrm>
            <a:off x="1050355" y="1316388"/>
            <a:ext cx="6830110" cy="3230673"/>
          </a:xfrm>
          <a:prstGeom prst="rect">
            <a:avLst/>
          </a:prstGeom>
          <a:noFill/>
          <a:ln>
            <a:noFill/>
          </a:ln>
        </p:spPr>
      </p:pic>
      <p:sp>
        <p:nvSpPr>
          <p:cNvPr id="147" name="Google Shape;147;p24"/>
          <p:cNvSpPr txBox="1"/>
          <p:nvPr>
            <p:ph idx="1" type="body"/>
          </p:nvPr>
        </p:nvSpPr>
        <p:spPr>
          <a:xfrm>
            <a:off x="-659550" y="4164673"/>
            <a:ext cx="10133542" cy="34437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sz="1600" u="sng">
                <a:latin typeface="Calibri"/>
                <a:ea typeface="Calibri"/>
                <a:cs typeface="Calibri"/>
                <a:sym typeface="Calibri"/>
              </a:rPr>
              <a:t>Age of “Social Media”. </a:t>
            </a:r>
            <a:endParaRPr/>
          </a:p>
          <a:p>
            <a:pPr indent="0" lvl="0" marL="114300" rtl="0" algn="ctr">
              <a:lnSpc>
                <a:spcPct val="115000"/>
              </a:lnSpc>
              <a:spcBef>
                <a:spcPts val="0"/>
              </a:spcBef>
              <a:spcAft>
                <a:spcPts val="0"/>
              </a:spcAft>
              <a:buSzPts val="1800"/>
              <a:buNone/>
            </a:pPr>
            <a:r>
              <a:rPr lang="en" sz="1400">
                <a:latin typeface="Calibri"/>
                <a:ea typeface="Calibri"/>
                <a:cs typeface="Calibri"/>
                <a:sym typeface="Calibri"/>
              </a:rPr>
              <a:t>YouTube, Wikipedia, Flickr &amp; Facebook gave </a:t>
            </a:r>
            <a:r>
              <a:rPr lang="en" sz="1400" u="sng">
                <a:latin typeface="Calibri"/>
                <a:ea typeface="Calibri"/>
                <a:cs typeface="Calibri"/>
                <a:sym typeface="Calibri"/>
              </a:rPr>
              <a:t>voice to the voiceless </a:t>
            </a:r>
            <a:r>
              <a:rPr lang="en" sz="1400">
                <a:latin typeface="Calibri"/>
                <a:ea typeface="Calibri"/>
                <a:cs typeface="Calibri"/>
                <a:sym typeface="Calibri"/>
              </a:rPr>
              <a:t>and a </a:t>
            </a:r>
            <a:r>
              <a:rPr lang="en" sz="1400" u="sng">
                <a:latin typeface="Calibri"/>
                <a:ea typeface="Calibri"/>
                <a:cs typeface="Calibri"/>
                <a:sym typeface="Calibri"/>
              </a:rPr>
              <a:t>means for like-minded communities to thrive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2"/>
          <p:cNvSpPr txBox="1"/>
          <p:nvPr>
            <p:ph idx="1" type="body"/>
          </p:nvPr>
        </p:nvSpPr>
        <p:spPr>
          <a:xfrm>
            <a:off x="97800" y="14415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chemeClr val="lt1"/>
                </a:highlight>
                <a:latin typeface="Calibri"/>
                <a:ea typeface="Calibri"/>
                <a:cs typeface="Calibri"/>
                <a:sym typeface="Calibri"/>
              </a:rPr>
              <a:t>Fixed arrays refer to arrays that have a pre-determined size mentioned at declaration.</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Examples </a:t>
            </a:r>
            <a:r>
              <a:rPr lang="en">
                <a:highlight>
                  <a:schemeClr val="lt1"/>
                </a:highlight>
                <a:latin typeface="Calibri"/>
                <a:ea typeface="Calibri"/>
                <a:cs typeface="Calibri"/>
                <a:sym typeface="Calibri"/>
              </a:rPr>
              <a:t>of fixed arrays are as follows:</a:t>
            </a:r>
            <a:endParaRPr>
              <a:highlight>
                <a:schemeClr val="lt1"/>
              </a:highlight>
              <a:latin typeface="Calibri"/>
              <a:ea typeface="Calibri"/>
              <a:cs typeface="Calibri"/>
              <a:sym typeface="Calibri"/>
            </a:endParaRPr>
          </a:p>
          <a:p>
            <a:pPr indent="45720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int[5] age ;</a:t>
            </a:r>
            <a:r>
              <a:rPr lang="en">
                <a:highlight>
                  <a:schemeClr val="lt1"/>
                </a:highlight>
                <a:latin typeface="Calibri"/>
                <a:ea typeface="Calibri"/>
                <a:cs typeface="Calibri"/>
                <a:sym typeface="Calibri"/>
              </a:rPr>
              <a:t> // array of int with </a:t>
            </a:r>
            <a:r>
              <a:rPr lang="en" u="sng">
                <a:highlight>
                  <a:schemeClr val="lt1"/>
                </a:highlight>
                <a:latin typeface="Calibri"/>
                <a:ea typeface="Calibri"/>
                <a:cs typeface="Calibri"/>
                <a:sym typeface="Calibri"/>
              </a:rPr>
              <a:t>5 fixed storage space allocated</a:t>
            </a:r>
            <a:endParaRPr u="sng">
              <a:highlight>
                <a:schemeClr val="lt1"/>
              </a:highlight>
              <a:latin typeface="Calibri"/>
              <a:ea typeface="Calibri"/>
              <a:cs typeface="Calibri"/>
              <a:sym typeface="Calibri"/>
            </a:endParaRPr>
          </a:p>
          <a:p>
            <a:pPr indent="45720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byte[4] flags</a:t>
            </a:r>
            <a:r>
              <a:rPr lang="en">
                <a:highlight>
                  <a:schemeClr val="lt1"/>
                </a:highlight>
                <a:latin typeface="Calibri"/>
                <a:ea typeface="Calibri"/>
                <a:cs typeface="Calibri"/>
                <a:sym typeface="Calibri"/>
              </a:rPr>
              <a:t> ; // array of byte with </a:t>
            </a:r>
            <a:r>
              <a:rPr lang="en" u="sng">
                <a:highlight>
                  <a:schemeClr val="lt1"/>
                </a:highlight>
                <a:latin typeface="Calibri"/>
                <a:ea typeface="Calibri"/>
                <a:cs typeface="Calibri"/>
                <a:sym typeface="Calibri"/>
              </a:rPr>
              <a:t>4 fixed storage space allocated</a:t>
            </a:r>
            <a:endParaRPr u="sng">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Fixed arrays cannot be initialized using the new keyword. </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They can only be initialized inline, as: </a:t>
            </a:r>
            <a:r>
              <a:rPr b="1" lang="en">
                <a:highlight>
                  <a:schemeClr val="lt1"/>
                </a:highlight>
                <a:latin typeface="Calibri"/>
                <a:ea typeface="Calibri"/>
                <a:cs typeface="Calibri"/>
                <a:sym typeface="Calibri"/>
              </a:rPr>
              <a:t>int[5] age = [int(10), 20,30,40,50] ;</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They can also be initialized inline within a function later, as: </a:t>
            </a:r>
            <a:r>
              <a:rPr b="1" lang="en">
                <a:highlight>
                  <a:schemeClr val="lt1"/>
                </a:highlight>
                <a:latin typeface="Calibri"/>
                <a:ea typeface="Calibri"/>
                <a:cs typeface="Calibri"/>
                <a:sym typeface="Calibri"/>
              </a:rPr>
              <a:t>int[5] age ; age = [int(10),2,3,4,5];</a:t>
            </a:r>
            <a:endParaRPr b="1">
              <a:highlight>
                <a:schemeClr val="lt1"/>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chemeClr val="lt1"/>
              </a:highlight>
              <a:latin typeface="Calibri"/>
              <a:ea typeface="Calibri"/>
              <a:cs typeface="Calibri"/>
              <a:sym typeface="Calibri"/>
            </a:endParaRPr>
          </a:p>
        </p:txBody>
      </p:sp>
      <p:sp>
        <p:nvSpPr>
          <p:cNvPr id="857" name="Google Shape;857;p13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Fixed Arrays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3"/>
          <p:cNvSpPr txBox="1"/>
          <p:nvPr>
            <p:ph idx="1" type="body"/>
          </p:nvPr>
        </p:nvSpPr>
        <p:spPr>
          <a:xfrm>
            <a:off x="250200" y="12891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chemeClr val="lt1"/>
                </a:highlight>
                <a:latin typeface="Calibri"/>
                <a:ea typeface="Calibri"/>
                <a:cs typeface="Calibri"/>
                <a:sym typeface="Calibri"/>
              </a:rPr>
              <a:t>Arrays that do not have a pre-determined size at the time of declaration; their size is determined at runtime. </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int[] age ;</a:t>
            </a:r>
            <a:r>
              <a:rPr lang="en">
                <a:highlight>
                  <a:schemeClr val="lt1"/>
                </a:highlight>
                <a:latin typeface="Calibri"/>
                <a:ea typeface="Calibri"/>
                <a:cs typeface="Calibri"/>
                <a:sym typeface="Calibri"/>
              </a:rPr>
              <a:t> // Storage is allocated during assignment</a:t>
            </a:r>
            <a:br>
              <a:rPr lang="en">
                <a:highlight>
                  <a:schemeClr val="lt1"/>
                </a:highlight>
                <a:latin typeface="Calibri"/>
                <a:ea typeface="Calibri"/>
                <a:cs typeface="Calibri"/>
                <a:sym typeface="Calibri"/>
              </a:rPr>
            </a:br>
            <a:r>
              <a:rPr b="1" lang="en">
                <a:highlight>
                  <a:schemeClr val="lt1"/>
                </a:highlight>
                <a:latin typeface="Calibri"/>
                <a:ea typeface="Calibri"/>
                <a:cs typeface="Calibri"/>
                <a:sym typeface="Calibri"/>
              </a:rPr>
              <a:t>byte[] flags</a:t>
            </a:r>
            <a:r>
              <a:rPr lang="en">
                <a:highlight>
                  <a:schemeClr val="lt1"/>
                </a:highlight>
                <a:latin typeface="Calibri"/>
                <a:ea typeface="Calibri"/>
                <a:cs typeface="Calibri"/>
                <a:sym typeface="Calibri"/>
              </a:rPr>
              <a:t> ; // array of byte with no fixed storage space allocated</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lang="en">
                <a:highlight>
                  <a:schemeClr val="lt1"/>
                </a:highlight>
                <a:latin typeface="Calibri"/>
                <a:ea typeface="Calibri"/>
                <a:cs typeface="Calibri"/>
                <a:sym typeface="Calibri"/>
              </a:rPr>
              <a:t>The initialization can happen at the time of declaration as follows:</a:t>
            </a:r>
            <a:br>
              <a:rPr lang="en">
                <a:highlight>
                  <a:schemeClr val="lt1"/>
                </a:highlight>
                <a:latin typeface="Calibri"/>
                <a:ea typeface="Calibri"/>
                <a:cs typeface="Calibri"/>
                <a:sym typeface="Calibri"/>
              </a:rPr>
            </a:br>
            <a:r>
              <a:rPr b="1" lang="en">
                <a:highlight>
                  <a:schemeClr val="lt1"/>
                </a:highlight>
                <a:latin typeface="Calibri"/>
                <a:ea typeface="Calibri"/>
                <a:cs typeface="Calibri"/>
                <a:sym typeface="Calibri"/>
              </a:rPr>
              <a:t>int[] age</a:t>
            </a:r>
            <a:r>
              <a:rPr lang="en">
                <a:highlight>
                  <a:schemeClr val="lt1"/>
                </a:highlight>
                <a:latin typeface="Calibri"/>
                <a:ea typeface="Calibri"/>
                <a:cs typeface="Calibri"/>
                <a:sym typeface="Calibri"/>
              </a:rPr>
              <a:t> = [int(10), 20,30,40,50] ;   </a:t>
            </a:r>
            <a:br>
              <a:rPr lang="en">
                <a:highlight>
                  <a:schemeClr val="lt1"/>
                </a:highlight>
                <a:latin typeface="Calibri"/>
                <a:ea typeface="Calibri"/>
                <a:cs typeface="Calibri"/>
                <a:sym typeface="Calibri"/>
              </a:rPr>
            </a:br>
            <a:r>
              <a:rPr b="1" lang="en">
                <a:highlight>
                  <a:schemeClr val="lt1"/>
                </a:highlight>
                <a:latin typeface="Calibri"/>
                <a:ea typeface="Calibri"/>
                <a:cs typeface="Calibri"/>
                <a:sym typeface="Calibri"/>
              </a:rPr>
              <a:t>int[] age</a:t>
            </a:r>
            <a:r>
              <a:rPr lang="en">
                <a:highlight>
                  <a:schemeClr val="lt1"/>
                </a:highlight>
                <a:latin typeface="Calibri"/>
                <a:ea typeface="Calibri"/>
                <a:cs typeface="Calibri"/>
                <a:sym typeface="Calibri"/>
              </a:rPr>
              <a:t> = new int[](5) ;</a:t>
            </a:r>
            <a:endParaRPr>
              <a:highlight>
                <a:schemeClr val="lt1"/>
              </a:highlight>
              <a:latin typeface="Calibri"/>
              <a:ea typeface="Calibri"/>
              <a:cs typeface="Calibri"/>
              <a:sym typeface="Calibri"/>
            </a:endParaRPr>
          </a:p>
          <a:p>
            <a:pPr indent="0" lvl="0" marL="0" rtl="0" algn="l">
              <a:lnSpc>
                <a:spcPct val="115000"/>
              </a:lnSpc>
              <a:spcBef>
                <a:spcPts val="1600"/>
              </a:spcBef>
              <a:spcAft>
                <a:spcPts val="1600"/>
              </a:spcAft>
              <a:buSzPts val="1800"/>
              <a:buNone/>
            </a:pPr>
            <a:r>
              <a:rPr lang="en">
                <a:highlight>
                  <a:schemeClr val="lt1"/>
                </a:highlight>
                <a:latin typeface="Calibri"/>
                <a:ea typeface="Calibri"/>
                <a:cs typeface="Calibri"/>
                <a:sym typeface="Calibri"/>
              </a:rPr>
              <a:t>The initialization can also happen within a function later in the following two different steps:</a:t>
            </a:r>
            <a:br>
              <a:rPr lang="en">
                <a:highlight>
                  <a:schemeClr val="lt1"/>
                </a:highlight>
                <a:latin typeface="Calibri"/>
                <a:ea typeface="Calibri"/>
                <a:cs typeface="Calibri"/>
                <a:sym typeface="Calibri"/>
              </a:rPr>
            </a:br>
            <a:r>
              <a:rPr b="1" lang="en">
                <a:highlight>
                  <a:schemeClr val="lt1"/>
                </a:highlight>
                <a:latin typeface="Calibri"/>
                <a:ea typeface="Calibri"/>
                <a:cs typeface="Calibri"/>
                <a:sym typeface="Calibri"/>
              </a:rPr>
              <a:t>int[] age ;   </a:t>
            </a:r>
            <a:br>
              <a:rPr b="1" lang="en">
                <a:highlight>
                  <a:schemeClr val="lt1"/>
                </a:highlight>
                <a:latin typeface="Calibri"/>
                <a:ea typeface="Calibri"/>
                <a:cs typeface="Calibri"/>
                <a:sym typeface="Calibri"/>
              </a:rPr>
            </a:br>
            <a:r>
              <a:rPr b="1" lang="en">
                <a:highlight>
                  <a:schemeClr val="lt1"/>
                </a:highlight>
                <a:latin typeface="Calibri"/>
                <a:ea typeface="Calibri"/>
                <a:cs typeface="Calibri"/>
                <a:sym typeface="Calibri"/>
              </a:rPr>
              <a:t>age = new int[](5) ;</a:t>
            </a:r>
            <a:endParaRPr>
              <a:highlight>
                <a:schemeClr val="lt1"/>
              </a:highlight>
              <a:latin typeface="Calibri"/>
              <a:ea typeface="Calibri"/>
              <a:cs typeface="Calibri"/>
              <a:sym typeface="Calibri"/>
            </a:endParaRPr>
          </a:p>
        </p:txBody>
      </p:sp>
      <p:sp>
        <p:nvSpPr>
          <p:cNvPr id="863" name="Google Shape;863;p13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Dynamic Arrays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4"/>
          <p:cNvSpPr txBox="1"/>
          <p:nvPr>
            <p:ph idx="1" type="body"/>
          </p:nvPr>
        </p:nvSpPr>
        <p:spPr>
          <a:xfrm>
            <a:off x="250200" y="1289150"/>
            <a:ext cx="9046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chemeClr val="lt1"/>
                </a:highlight>
                <a:latin typeface="Calibri"/>
                <a:ea typeface="Calibri"/>
                <a:cs typeface="Calibri"/>
                <a:sym typeface="Calibri"/>
              </a:rPr>
              <a:t>Due to the multiple types of array, not every type supports all of these properties.</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index:</a:t>
            </a:r>
            <a:r>
              <a:rPr lang="en">
                <a:highlight>
                  <a:schemeClr val="lt1"/>
                </a:highlight>
                <a:latin typeface="Calibri"/>
                <a:ea typeface="Calibri"/>
                <a:cs typeface="Calibri"/>
                <a:sym typeface="Calibri"/>
              </a:rPr>
              <a:t> This property used for reading individual array elements is supported by all types of arrays, </a:t>
            </a:r>
            <a:r>
              <a:rPr lang="en" u="sng">
                <a:highlight>
                  <a:schemeClr val="lt1"/>
                </a:highlight>
                <a:latin typeface="Calibri"/>
                <a:ea typeface="Calibri"/>
                <a:cs typeface="Calibri"/>
                <a:sym typeface="Calibri"/>
              </a:rPr>
              <a:t>except for the string type</a:t>
            </a:r>
            <a:r>
              <a:rPr lang="en">
                <a:highlight>
                  <a:schemeClr val="lt1"/>
                </a:highlight>
                <a:latin typeface="Calibri"/>
                <a:ea typeface="Calibri"/>
                <a:cs typeface="Calibri"/>
                <a:sym typeface="Calibri"/>
              </a:rPr>
              <a:t>. The index property for writing to individual array element is supported for dynamic arrays, fixed arrays, and the bytes type only. Writing is not supported for string and fixed sized byte arrays.</a:t>
            </a:r>
            <a:endParaRPr>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push</a:t>
            </a:r>
            <a:r>
              <a:rPr lang="en">
                <a:highlight>
                  <a:schemeClr val="lt1"/>
                </a:highlight>
                <a:latin typeface="Calibri"/>
                <a:ea typeface="Calibri"/>
                <a:cs typeface="Calibri"/>
                <a:sym typeface="Calibri"/>
              </a:rPr>
              <a:t>: This property is supported by </a:t>
            </a:r>
            <a:r>
              <a:rPr lang="en" u="sng">
                <a:highlight>
                  <a:schemeClr val="lt1"/>
                </a:highlight>
                <a:latin typeface="Calibri"/>
                <a:ea typeface="Calibri"/>
                <a:cs typeface="Calibri"/>
                <a:sym typeface="Calibri"/>
              </a:rPr>
              <a:t>dynamic arrays only.</a:t>
            </a:r>
            <a:endParaRPr u="sng">
              <a:highlight>
                <a:schemeClr val="lt1"/>
              </a:highlight>
              <a:latin typeface="Calibri"/>
              <a:ea typeface="Calibri"/>
              <a:cs typeface="Calibri"/>
              <a:sym typeface="Calibri"/>
            </a:endParaRPr>
          </a:p>
          <a:p>
            <a:pPr indent="0" lvl="0" marL="0" rtl="0" algn="l">
              <a:lnSpc>
                <a:spcPct val="115000"/>
              </a:lnSpc>
              <a:spcBef>
                <a:spcPts val="1600"/>
              </a:spcBef>
              <a:spcAft>
                <a:spcPts val="0"/>
              </a:spcAft>
              <a:buSzPts val="1800"/>
              <a:buNone/>
            </a:pPr>
            <a:r>
              <a:rPr b="1" lang="en">
                <a:highlight>
                  <a:schemeClr val="lt1"/>
                </a:highlight>
                <a:latin typeface="Calibri"/>
                <a:ea typeface="Calibri"/>
                <a:cs typeface="Calibri"/>
                <a:sym typeface="Calibri"/>
              </a:rPr>
              <a:t>length</a:t>
            </a:r>
            <a:r>
              <a:rPr lang="en">
                <a:highlight>
                  <a:schemeClr val="lt1"/>
                </a:highlight>
                <a:latin typeface="Calibri"/>
                <a:ea typeface="Calibri"/>
                <a:cs typeface="Calibri"/>
                <a:sym typeface="Calibri"/>
              </a:rPr>
              <a:t>: This property is supported by all arrays from read perspective, except for the string type. Only dynamic arrays and bytes support modifying the length property.</a:t>
            </a:r>
            <a:endParaRPr>
              <a:highlight>
                <a:schemeClr val="lt1"/>
              </a:highlight>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highlight>
                <a:schemeClr val="lt1"/>
              </a:highlight>
              <a:latin typeface="Calibri"/>
              <a:ea typeface="Calibri"/>
              <a:cs typeface="Calibri"/>
              <a:sym typeface="Calibri"/>
            </a:endParaRPr>
          </a:p>
        </p:txBody>
      </p:sp>
      <p:sp>
        <p:nvSpPr>
          <p:cNvPr id="869" name="Google Shape;869;p13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Arrays Properties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Enumerations</a:t>
            </a:r>
            <a:endParaRPr/>
          </a:p>
        </p:txBody>
      </p:sp>
      <p:sp>
        <p:nvSpPr>
          <p:cNvPr id="875" name="Google Shape;875;p135"/>
          <p:cNvSpPr txBox="1"/>
          <p:nvPr>
            <p:ph idx="1" type="body"/>
          </p:nvPr>
        </p:nvSpPr>
        <p:spPr>
          <a:xfrm>
            <a:off x="208200" y="1385675"/>
            <a:ext cx="8935800" cy="344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a:latin typeface="Calibri"/>
                <a:ea typeface="Calibri"/>
                <a:cs typeface="Calibri"/>
                <a:sym typeface="Calibri"/>
              </a:rPr>
              <a:t>Enums </a:t>
            </a:r>
            <a:r>
              <a:rPr lang="en">
                <a:latin typeface="Calibri"/>
                <a:ea typeface="Calibri"/>
                <a:cs typeface="Calibri"/>
                <a:sym typeface="Calibri"/>
              </a:rPr>
              <a:t>are </a:t>
            </a:r>
            <a:r>
              <a:rPr lang="en" u="sng">
                <a:latin typeface="Calibri"/>
                <a:ea typeface="Calibri"/>
                <a:cs typeface="Calibri"/>
                <a:sym typeface="Calibri"/>
              </a:rPr>
              <a:t>value types</a:t>
            </a:r>
            <a:r>
              <a:rPr lang="en">
                <a:latin typeface="Calibri"/>
                <a:ea typeface="Calibri"/>
                <a:cs typeface="Calibri"/>
                <a:sym typeface="Calibri"/>
              </a:rPr>
              <a:t> comprising a </a:t>
            </a:r>
            <a:r>
              <a:rPr lang="en" u="sng">
                <a:latin typeface="Calibri"/>
                <a:ea typeface="Calibri"/>
                <a:cs typeface="Calibri"/>
                <a:sym typeface="Calibri"/>
              </a:rPr>
              <a:t>pre-defined list of constant values. </a:t>
            </a:r>
            <a:endParaRPr u="sng">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They are </a:t>
            </a:r>
            <a:r>
              <a:rPr lang="en" u="sng">
                <a:latin typeface="Calibri"/>
                <a:ea typeface="Calibri"/>
                <a:cs typeface="Calibri"/>
                <a:sym typeface="Calibri"/>
              </a:rPr>
              <a:t>passed by values</a:t>
            </a:r>
            <a:r>
              <a:rPr lang="en">
                <a:latin typeface="Calibri"/>
                <a:ea typeface="Calibri"/>
                <a:cs typeface="Calibri"/>
                <a:sym typeface="Calibri"/>
              </a:rPr>
              <a:t> and </a:t>
            </a:r>
            <a:r>
              <a:rPr lang="en" u="sng">
                <a:latin typeface="Calibri"/>
                <a:ea typeface="Calibri"/>
                <a:cs typeface="Calibri"/>
                <a:sym typeface="Calibri"/>
              </a:rPr>
              <a:t>each copy maintains its own value.</a:t>
            </a:r>
            <a:r>
              <a:rPr lang="en">
                <a:latin typeface="Calibri"/>
                <a:ea typeface="Calibri"/>
                <a:cs typeface="Calibri"/>
                <a:sym typeface="Calibri"/>
              </a:rPr>
              <a:t>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Enums </a:t>
            </a:r>
            <a:r>
              <a:rPr lang="en" u="sng">
                <a:latin typeface="Calibri"/>
                <a:ea typeface="Calibri"/>
                <a:cs typeface="Calibri"/>
                <a:sym typeface="Calibri"/>
              </a:rPr>
              <a:t>cannot be declared within functions</a:t>
            </a:r>
            <a:r>
              <a:rPr lang="en">
                <a:latin typeface="Calibri"/>
                <a:ea typeface="Calibri"/>
                <a:cs typeface="Calibri"/>
                <a:sym typeface="Calibri"/>
              </a:rPr>
              <a:t> and are </a:t>
            </a:r>
            <a:r>
              <a:rPr lang="en" u="sng">
                <a:latin typeface="Calibri"/>
                <a:ea typeface="Calibri"/>
                <a:cs typeface="Calibri"/>
                <a:sym typeface="Calibri"/>
              </a:rPr>
              <a:t>declared within the global contract</a:t>
            </a:r>
            <a:r>
              <a:rPr lang="en">
                <a:latin typeface="Calibri"/>
                <a:ea typeface="Calibri"/>
                <a:cs typeface="Calibri"/>
                <a:sym typeface="Calibri"/>
              </a:rPr>
              <a:t>.</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Predefined constants are assigned </a:t>
            </a:r>
            <a:r>
              <a:rPr lang="en" u="sng">
                <a:latin typeface="Calibri"/>
                <a:ea typeface="Calibri"/>
                <a:cs typeface="Calibri"/>
                <a:sym typeface="Calibri"/>
              </a:rPr>
              <a:t>consecutively, increasing integer values starting from zero</a:t>
            </a:r>
            <a:r>
              <a:rPr lang="en">
                <a:latin typeface="Calibri"/>
                <a:ea typeface="Calibri"/>
                <a:cs typeface="Calibri"/>
                <a:sym typeface="Calibri"/>
              </a:rPr>
              <a:t>.</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It is to be noted that </a:t>
            </a:r>
            <a:r>
              <a:rPr b="1" lang="en">
                <a:latin typeface="Calibri"/>
                <a:ea typeface="Calibri"/>
                <a:cs typeface="Calibri"/>
                <a:sym typeface="Calibri"/>
              </a:rPr>
              <a:t>web3 </a:t>
            </a:r>
            <a:r>
              <a:rPr lang="en">
                <a:latin typeface="Calibri"/>
                <a:ea typeface="Calibri"/>
                <a:cs typeface="Calibri"/>
                <a:sym typeface="Calibri"/>
              </a:rPr>
              <a:t>and </a:t>
            </a:r>
            <a:r>
              <a:rPr b="1" lang="en">
                <a:latin typeface="Calibri"/>
                <a:ea typeface="Calibri"/>
                <a:cs typeface="Calibri"/>
                <a:sym typeface="Calibri"/>
              </a:rPr>
              <a:t>Decentralized Applications (DApp)</a:t>
            </a:r>
            <a:r>
              <a:rPr lang="en">
                <a:latin typeface="Calibri"/>
                <a:ea typeface="Calibri"/>
                <a:cs typeface="Calibri"/>
                <a:sym typeface="Calibri"/>
              </a:rPr>
              <a:t> </a:t>
            </a:r>
            <a:r>
              <a:rPr lang="en" u="sng">
                <a:latin typeface="Calibri"/>
                <a:ea typeface="Calibri"/>
                <a:cs typeface="Calibri"/>
                <a:sym typeface="Calibri"/>
              </a:rPr>
              <a:t>do not understand an enum declared within a contract</a:t>
            </a:r>
            <a:r>
              <a:rPr lang="en">
                <a:latin typeface="Calibri"/>
                <a:ea typeface="Calibri"/>
                <a:cs typeface="Calibri"/>
                <a:sym typeface="Calibri"/>
              </a:rPr>
              <a:t>. They will get an </a:t>
            </a:r>
            <a:r>
              <a:rPr lang="en" u="sng">
                <a:latin typeface="Calibri"/>
                <a:ea typeface="Calibri"/>
                <a:cs typeface="Calibri"/>
                <a:sym typeface="Calibri"/>
              </a:rPr>
              <a:t>integer value corresponding to the enum constant.</a:t>
            </a:r>
            <a:endParaRPr u="sng">
              <a:latin typeface="Calibri"/>
              <a:ea typeface="Calibri"/>
              <a:cs typeface="Calibri"/>
              <a:sym typeface="Calibri"/>
            </a:endParaRPr>
          </a:p>
          <a:p>
            <a:pPr indent="0" lvl="0" marL="0" rtl="0" algn="just">
              <a:lnSpc>
                <a:spcPct val="115000"/>
              </a:lnSpc>
              <a:spcBef>
                <a:spcPts val="1600"/>
              </a:spcBef>
              <a:spcAft>
                <a:spcPts val="1600"/>
              </a:spcAft>
              <a:buSzPts val="1800"/>
              <a:buNone/>
            </a:pPr>
            <a:r>
              <a:t/>
            </a:r>
            <a:endParaRPr>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Address</a:t>
            </a:r>
            <a:endParaRPr/>
          </a:p>
        </p:txBody>
      </p:sp>
      <p:sp>
        <p:nvSpPr>
          <p:cNvPr id="881" name="Google Shape;881;p136"/>
          <p:cNvSpPr txBox="1"/>
          <p:nvPr>
            <p:ph idx="1" type="body"/>
          </p:nvPr>
        </p:nvSpPr>
        <p:spPr>
          <a:xfrm>
            <a:off x="208200" y="1385675"/>
            <a:ext cx="8734200" cy="344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a:latin typeface="Calibri"/>
                <a:ea typeface="Calibri"/>
                <a:cs typeface="Calibri"/>
                <a:sym typeface="Calibri"/>
              </a:rPr>
              <a:t>“address”</a:t>
            </a:r>
            <a:r>
              <a:rPr lang="en">
                <a:latin typeface="Calibri"/>
                <a:ea typeface="Calibri"/>
                <a:cs typeface="Calibri"/>
                <a:sym typeface="Calibri"/>
              </a:rPr>
              <a:t> is a </a:t>
            </a:r>
            <a:r>
              <a:rPr lang="en" u="sng">
                <a:latin typeface="Calibri"/>
                <a:ea typeface="Calibri"/>
                <a:cs typeface="Calibri"/>
                <a:sym typeface="Calibri"/>
              </a:rPr>
              <a:t>20 bytes</a:t>
            </a:r>
            <a:r>
              <a:rPr lang="en">
                <a:latin typeface="Calibri"/>
                <a:ea typeface="Calibri"/>
                <a:cs typeface="Calibri"/>
                <a:sym typeface="Calibri"/>
              </a:rPr>
              <a:t> data type, </a:t>
            </a:r>
            <a:r>
              <a:rPr lang="en" u="sng">
                <a:latin typeface="Calibri"/>
                <a:ea typeface="Calibri"/>
                <a:cs typeface="Calibri"/>
                <a:sym typeface="Calibri"/>
              </a:rPr>
              <a:t>specifically designed to hold account addresses</a:t>
            </a:r>
            <a:r>
              <a:rPr lang="en">
                <a:latin typeface="Calibri"/>
                <a:ea typeface="Calibri"/>
                <a:cs typeface="Calibri"/>
                <a:sym typeface="Calibri"/>
              </a:rPr>
              <a:t>.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It can hold </a:t>
            </a:r>
            <a:r>
              <a:rPr lang="en" u="sng">
                <a:latin typeface="Calibri"/>
                <a:ea typeface="Calibri"/>
                <a:cs typeface="Calibri"/>
                <a:sym typeface="Calibri"/>
              </a:rPr>
              <a:t>contract account addresses</a:t>
            </a:r>
            <a:r>
              <a:rPr lang="en">
                <a:latin typeface="Calibri"/>
                <a:ea typeface="Calibri"/>
                <a:cs typeface="Calibri"/>
                <a:sym typeface="Calibri"/>
              </a:rPr>
              <a:t> as well as </a:t>
            </a:r>
            <a:r>
              <a:rPr lang="en" u="sng">
                <a:latin typeface="Calibri"/>
                <a:ea typeface="Calibri"/>
                <a:cs typeface="Calibri"/>
                <a:sym typeface="Calibri"/>
              </a:rPr>
              <a:t>externally owned account addresses</a:t>
            </a:r>
            <a:r>
              <a:rPr lang="en">
                <a:latin typeface="Calibri"/>
                <a:ea typeface="Calibri"/>
                <a:cs typeface="Calibri"/>
                <a:sym typeface="Calibri"/>
              </a:rPr>
              <a:t>.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Address is a </a:t>
            </a:r>
            <a:r>
              <a:rPr lang="en" u="sng">
                <a:latin typeface="Calibri"/>
                <a:ea typeface="Calibri"/>
                <a:cs typeface="Calibri"/>
                <a:sym typeface="Calibri"/>
              </a:rPr>
              <a:t>value type</a:t>
            </a:r>
            <a:r>
              <a:rPr lang="en">
                <a:latin typeface="Calibri"/>
                <a:ea typeface="Calibri"/>
                <a:cs typeface="Calibri"/>
                <a:sym typeface="Calibri"/>
              </a:rPr>
              <a:t> and it </a:t>
            </a:r>
            <a:r>
              <a:rPr lang="en" u="sng">
                <a:latin typeface="Calibri"/>
                <a:ea typeface="Calibri"/>
                <a:cs typeface="Calibri"/>
                <a:sym typeface="Calibri"/>
              </a:rPr>
              <a:t>creates a new copy while being assigned to another variable</a:t>
            </a:r>
            <a:r>
              <a:rPr lang="en">
                <a:latin typeface="Calibri"/>
                <a:ea typeface="Calibri"/>
                <a:cs typeface="Calibri"/>
                <a:sym typeface="Calibri"/>
              </a:rPr>
              <a:t>.</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Address has a </a:t>
            </a:r>
            <a:r>
              <a:rPr lang="en" u="sng">
                <a:latin typeface="Calibri"/>
                <a:ea typeface="Calibri"/>
                <a:cs typeface="Calibri"/>
                <a:sym typeface="Calibri"/>
              </a:rPr>
              <a:t>balance property</a:t>
            </a:r>
            <a:r>
              <a:rPr lang="en">
                <a:latin typeface="Calibri"/>
                <a:ea typeface="Calibri"/>
                <a:cs typeface="Calibri"/>
                <a:sym typeface="Calibri"/>
              </a:rPr>
              <a:t> that </a:t>
            </a:r>
            <a:r>
              <a:rPr lang="en" u="sng">
                <a:latin typeface="Calibri"/>
                <a:ea typeface="Calibri"/>
                <a:cs typeface="Calibri"/>
                <a:sym typeface="Calibri"/>
              </a:rPr>
              <a:t>returns the amount of Ether available</a:t>
            </a:r>
            <a:r>
              <a:rPr lang="en">
                <a:latin typeface="Calibri"/>
                <a:ea typeface="Calibri"/>
                <a:cs typeface="Calibri"/>
                <a:sym typeface="Calibri"/>
              </a:rPr>
              <a:t> in account and has a few functions for </a:t>
            </a:r>
            <a:r>
              <a:rPr lang="en" u="sng">
                <a:latin typeface="Calibri"/>
                <a:ea typeface="Calibri"/>
                <a:cs typeface="Calibri"/>
                <a:sym typeface="Calibri"/>
              </a:rPr>
              <a:t>transferring </a:t>
            </a:r>
            <a:r>
              <a:rPr lang="en">
                <a:latin typeface="Calibri"/>
                <a:ea typeface="Calibri"/>
                <a:cs typeface="Calibri"/>
                <a:sym typeface="Calibri"/>
              </a:rPr>
              <a:t>Ether to accounts and </a:t>
            </a:r>
            <a:r>
              <a:rPr lang="en" u="sng">
                <a:latin typeface="Calibri"/>
                <a:ea typeface="Calibri"/>
                <a:cs typeface="Calibri"/>
                <a:sym typeface="Calibri"/>
              </a:rPr>
              <a:t>invoking contract </a:t>
            </a:r>
            <a:r>
              <a:rPr lang="en">
                <a:latin typeface="Calibri"/>
                <a:ea typeface="Calibri"/>
                <a:cs typeface="Calibri"/>
                <a:sym typeface="Calibri"/>
              </a:rPr>
              <a:t>functions.</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It provides the </a:t>
            </a:r>
            <a:r>
              <a:rPr lang="en" u="sng">
                <a:latin typeface="Calibri"/>
                <a:ea typeface="Calibri"/>
                <a:cs typeface="Calibri"/>
                <a:sym typeface="Calibri"/>
              </a:rPr>
              <a:t>two functions</a:t>
            </a:r>
            <a:r>
              <a:rPr lang="en">
                <a:latin typeface="Calibri"/>
                <a:ea typeface="Calibri"/>
                <a:cs typeface="Calibri"/>
                <a:sym typeface="Calibri"/>
              </a:rPr>
              <a:t> to transfer Ether: </a:t>
            </a:r>
            <a:r>
              <a:rPr b="1" lang="en" u="sng">
                <a:latin typeface="Calibri"/>
                <a:ea typeface="Calibri"/>
                <a:cs typeface="Calibri"/>
                <a:sym typeface="Calibri"/>
              </a:rPr>
              <a:t>transfer</a:t>
            </a:r>
            <a:r>
              <a:rPr lang="en">
                <a:latin typeface="Calibri"/>
                <a:ea typeface="Calibri"/>
                <a:cs typeface="Calibri"/>
                <a:sym typeface="Calibri"/>
              </a:rPr>
              <a:t> &amp; </a:t>
            </a:r>
            <a:r>
              <a:rPr b="1" lang="en" u="sng">
                <a:latin typeface="Calibri"/>
                <a:ea typeface="Calibri"/>
                <a:cs typeface="Calibri"/>
                <a:sym typeface="Calibri"/>
              </a:rPr>
              <a:t>send</a:t>
            </a:r>
            <a:endParaRPr b="1" u="sng">
              <a:latin typeface="Calibri"/>
              <a:ea typeface="Calibri"/>
              <a:cs typeface="Calibri"/>
              <a:sym typeface="Calibri"/>
            </a:endParaRPr>
          </a:p>
          <a:p>
            <a:pPr indent="0" lvl="0" marL="0" rtl="0" algn="just">
              <a:lnSpc>
                <a:spcPct val="115000"/>
              </a:lnSpc>
              <a:spcBef>
                <a:spcPts val="1600"/>
              </a:spcBef>
              <a:spcAft>
                <a:spcPts val="1600"/>
              </a:spcAft>
              <a:buSzPts val="1800"/>
              <a:buNone/>
            </a:pPr>
            <a:r>
              <a:t/>
            </a:r>
            <a:endParaRPr>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3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Address</a:t>
            </a:r>
            <a:endParaRPr/>
          </a:p>
        </p:txBody>
      </p:sp>
      <p:sp>
        <p:nvSpPr>
          <p:cNvPr id="887" name="Google Shape;887;p137"/>
          <p:cNvSpPr txBox="1"/>
          <p:nvPr>
            <p:ph idx="1" type="body"/>
          </p:nvPr>
        </p:nvSpPr>
        <p:spPr>
          <a:xfrm>
            <a:off x="208200" y="1385675"/>
            <a:ext cx="8734200" cy="344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a:latin typeface="Calibri"/>
                <a:ea typeface="Calibri"/>
                <a:cs typeface="Calibri"/>
                <a:sym typeface="Calibri"/>
              </a:rPr>
              <a:t>Transfer</a:t>
            </a:r>
            <a:r>
              <a:rPr lang="en">
                <a:latin typeface="Calibri"/>
                <a:ea typeface="Calibri"/>
                <a:cs typeface="Calibri"/>
                <a:sym typeface="Calibri"/>
              </a:rPr>
              <a:t> function is a better alternative for transferring Ether to an account than the send function.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b="1" lang="en">
                <a:latin typeface="Calibri"/>
                <a:ea typeface="Calibri"/>
                <a:cs typeface="Calibri"/>
                <a:sym typeface="Calibri"/>
              </a:rPr>
              <a:t>Send </a:t>
            </a:r>
            <a:r>
              <a:rPr lang="en">
                <a:latin typeface="Calibri"/>
                <a:ea typeface="Calibri"/>
                <a:cs typeface="Calibri"/>
                <a:sym typeface="Calibri"/>
              </a:rPr>
              <a:t>function returns a </a:t>
            </a:r>
            <a:r>
              <a:rPr lang="en" u="sng">
                <a:latin typeface="Calibri"/>
                <a:ea typeface="Calibri"/>
                <a:cs typeface="Calibri"/>
                <a:sym typeface="Calibri"/>
              </a:rPr>
              <a:t>boolean value</a:t>
            </a:r>
            <a:r>
              <a:rPr lang="en">
                <a:latin typeface="Calibri"/>
                <a:ea typeface="Calibri"/>
                <a:cs typeface="Calibri"/>
                <a:sym typeface="Calibri"/>
              </a:rPr>
              <a:t> depending on successful execution of the Ether transfer while the transfer function raises an exception and returns the Ether to the caller.</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It also provides the following three functions for invoking the contract function:</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b="1" lang="en">
                <a:latin typeface="Calibri"/>
                <a:ea typeface="Calibri"/>
                <a:cs typeface="Calibri"/>
                <a:sym typeface="Calibri"/>
              </a:rPr>
              <a:t>Call</a:t>
            </a:r>
            <a:endParaRPr b="1">
              <a:latin typeface="Calibri"/>
              <a:ea typeface="Calibri"/>
              <a:cs typeface="Calibri"/>
              <a:sym typeface="Calibri"/>
            </a:endParaRPr>
          </a:p>
          <a:p>
            <a:pPr indent="0" lvl="0" marL="0" rtl="0" algn="just">
              <a:lnSpc>
                <a:spcPct val="115000"/>
              </a:lnSpc>
              <a:spcBef>
                <a:spcPts val="1600"/>
              </a:spcBef>
              <a:spcAft>
                <a:spcPts val="0"/>
              </a:spcAft>
              <a:buSzPts val="1800"/>
              <a:buNone/>
            </a:pPr>
            <a:r>
              <a:rPr b="1" lang="en">
                <a:latin typeface="Calibri"/>
                <a:ea typeface="Calibri"/>
                <a:cs typeface="Calibri"/>
                <a:sym typeface="Calibri"/>
              </a:rPr>
              <a:t>DelegateCall</a:t>
            </a:r>
            <a:endParaRPr b="1">
              <a:latin typeface="Calibri"/>
              <a:ea typeface="Calibri"/>
              <a:cs typeface="Calibri"/>
              <a:sym typeface="Calibri"/>
            </a:endParaRPr>
          </a:p>
          <a:p>
            <a:pPr indent="0" lvl="0" marL="0" rtl="0" algn="just">
              <a:lnSpc>
                <a:spcPct val="115000"/>
              </a:lnSpc>
              <a:spcBef>
                <a:spcPts val="1600"/>
              </a:spcBef>
              <a:spcAft>
                <a:spcPts val="0"/>
              </a:spcAft>
              <a:buSzPts val="1800"/>
              <a:buNone/>
            </a:pPr>
            <a:r>
              <a:rPr b="1" lang="en">
                <a:latin typeface="Calibri"/>
                <a:ea typeface="Calibri"/>
                <a:cs typeface="Calibri"/>
                <a:sym typeface="Calibri"/>
              </a:rPr>
              <a:t>Callcode</a:t>
            </a:r>
            <a:endParaRPr b="1">
              <a:latin typeface="Calibri"/>
              <a:ea typeface="Calibri"/>
              <a:cs typeface="Calibri"/>
              <a:sym typeface="Calibri"/>
            </a:endParaRPr>
          </a:p>
          <a:p>
            <a:pPr indent="0" lvl="0" marL="0" rtl="0" algn="just">
              <a:lnSpc>
                <a:spcPct val="115000"/>
              </a:lnSpc>
              <a:spcBef>
                <a:spcPts val="1600"/>
              </a:spcBef>
              <a:spcAft>
                <a:spcPts val="1600"/>
              </a:spcAft>
              <a:buSzPts val="1800"/>
              <a:buNone/>
            </a:pPr>
            <a:r>
              <a:t/>
            </a:r>
            <a:endParaRPr b="1">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3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Mapping</a:t>
            </a:r>
            <a:endParaRPr/>
          </a:p>
        </p:txBody>
      </p:sp>
      <p:sp>
        <p:nvSpPr>
          <p:cNvPr id="893" name="Google Shape;893;p138"/>
          <p:cNvSpPr txBox="1"/>
          <p:nvPr>
            <p:ph idx="1" type="body"/>
          </p:nvPr>
        </p:nvSpPr>
        <p:spPr>
          <a:xfrm>
            <a:off x="208200" y="1233275"/>
            <a:ext cx="8734200" cy="344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latin typeface="Calibri"/>
                <a:ea typeface="Calibri"/>
                <a:cs typeface="Calibri"/>
                <a:sym typeface="Calibri"/>
              </a:rPr>
              <a:t>Mappings are one of the </a:t>
            </a:r>
            <a:r>
              <a:rPr lang="en" u="sng">
                <a:latin typeface="Calibri"/>
                <a:ea typeface="Calibri"/>
                <a:cs typeface="Calibri"/>
                <a:sym typeface="Calibri"/>
              </a:rPr>
              <a:t>most used complex data types</a:t>
            </a:r>
            <a:r>
              <a:rPr lang="en">
                <a:latin typeface="Calibri"/>
                <a:ea typeface="Calibri"/>
                <a:cs typeface="Calibri"/>
                <a:sym typeface="Calibri"/>
              </a:rPr>
              <a:t> in Solidity.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Mappings are similar to hash tables or dictionaries in other languages.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They help in storing </a:t>
            </a:r>
            <a:r>
              <a:rPr b="1" lang="en">
                <a:latin typeface="Calibri"/>
                <a:ea typeface="Calibri"/>
                <a:cs typeface="Calibri"/>
                <a:sym typeface="Calibri"/>
              </a:rPr>
              <a:t>key-value pairs</a:t>
            </a:r>
            <a:r>
              <a:rPr lang="en">
                <a:latin typeface="Calibri"/>
                <a:ea typeface="Calibri"/>
                <a:cs typeface="Calibri"/>
                <a:sym typeface="Calibri"/>
              </a:rPr>
              <a:t> and </a:t>
            </a:r>
            <a:r>
              <a:rPr lang="en" u="sng">
                <a:latin typeface="Calibri"/>
                <a:ea typeface="Calibri"/>
                <a:cs typeface="Calibri"/>
                <a:sym typeface="Calibri"/>
              </a:rPr>
              <a:t>enable retrieving values based on the supplied key</a:t>
            </a:r>
            <a:r>
              <a:rPr lang="en">
                <a:latin typeface="Calibri"/>
                <a:ea typeface="Calibri"/>
                <a:cs typeface="Calibri"/>
                <a:sym typeface="Calibri"/>
              </a:rPr>
              <a:t>.</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Mappings are </a:t>
            </a:r>
            <a:r>
              <a:rPr lang="en" u="sng">
                <a:latin typeface="Calibri"/>
                <a:ea typeface="Calibri"/>
                <a:cs typeface="Calibri"/>
                <a:sym typeface="Calibri"/>
              </a:rPr>
              <a:t>declared using the mapping keyword</a:t>
            </a:r>
            <a:r>
              <a:rPr lang="en">
                <a:latin typeface="Calibri"/>
                <a:ea typeface="Calibri"/>
                <a:cs typeface="Calibri"/>
                <a:sym typeface="Calibri"/>
              </a:rPr>
              <a:t> followed by data types for both </a:t>
            </a:r>
            <a:r>
              <a:rPr lang="en" u="sng">
                <a:latin typeface="Calibri"/>
                <a:ea typeface="Calibri"/>
                <a:cs typeface="Calibri"/>
                <a:sym typeface="Calibri"/>
              </a:rPr>
              <a:t>key</a:t>
            </a:r>
            <a:endParaRPr u="sng">
              <a:latin typeface="Calibri"/>
              <a:ea typeface="Calibri"/>
              <a:cs typeface="Calibri"/>
              <a:sym typeface="Calibri"/>
            </a:endParaRPr>
          </a:p>
          <a:p>
            <a:pPr indent="0" lvl="0" marL="0" rtl="0" algn="just">
              <a:lnSpc>
                <a:spcPct val="115000"/>
              </a:lnSpc>
              <a:spcBef>
                <a:spcPts val="1600"/>
              </a:spcBef>
              <a:spcAft>
                <a:spcPts val="0"/>
              </a:spcAft>
              <a:buSzPts val="1800"/>
              <a:buNone/>
            </a:pPr>
            <a:r>
              <a:rPr lang="en">
                <a:latin typeface="Calibri"/>
                <a:ea typeface="Calibri"/>
                <a:cs typeface="Calibri"/>
                <a:sym typeface="Calibri"/>
              </a:rPr>
              <a:t>and </a:t>
            </a:r>
            <a:r>
              <a:rPr lang="en" u="sng">
                <a:latin typeface="Calibri"/>
                <a:ea typeface="Calibri"/>
                <a:cs typeface="Calibri"/>
                <a:sym typeface="Calibri"/>
              </a:rPr>
              <a:t>value </a:t>
            </a:r>
            <a:r>
              <a:rPr lang="en">
                <a:latin typeface="Calibri"/>
                <a:ea typeface="Calibri"/>
                <a:cs typeface="Calibri"/>
                <a:sym typeface="Calibri"/>
              </a:rPr>
              <a:t>separated by the </a:t>
            </a:r>
            <a:r>
              <a:rPr lang="en" u="sng">
                <a:latin typeface="Calibri"/>
                <a:ea typeface="Calibri"/>
                <a:cs typeface="Calibri"/>
                <a:sym typeface="Calibri"/>
              </a:rPr>
              <a:t>=&gt; </a:t>
            </a:r>
            <a:r>
              <a:rPr lang="en">
                <a:latin typeface="Calibri"/>
                <a:ea typeface="Calibri"/>
                <a:cs typeface="Calibri"/>
                <a:sym typeface="Calibri"/>
              </a:rPr>
              <a:t>notation. </a:t>
            </a:r>
            <a:endParaRPr>
              <a:latin typeface="Calibri"/>
              <a:ea typeface="Calibri"/>
              <a:cs typeface="Calibri"/>
              <a:sym typeface="Calibri"/>
            </a:endParaRPr>
          </a:p>
          <a:p>
            <a:pPr indent="0" lvl="0" marL="0" rtl="0" algn="just">
              <a:lnSpc>
                <a:spcPct val="115000"/>
              </a:lnSpc>
              <a:spcBef>
                <a:spcPts val="1600"/>
              </a:spcBef>
              <a:spcAft>
                <a:spcPts val="0"/>
              </a:spcAft>
              <a:buSzPts val="1800"/>
              <a:buNone/>
            </a:pPr>
            <a:r>
              <a:rPr b="1" lang="en" u="sng">
                <a:latin typeface="Calibri"/>
                <a:ea typeface="Calibri"/>
                <a:cs typeface="Calibri"/>
                <a:sym typeface="Calibri"/>
              </a:rPr>
              <a:t>Example</a:t>
            </a:r>
            <a:r>
              <a:rPr lang="en">
                <a:latin typeface="Calibri"/>
                <a:ea typeface="Calibri"/>
                <a:cs typeface="Calibri"/>
                <a:sym typeface="Calibri"/>
              </a:rPr>
              <a:t> of mapping is as: </a:t>
            </a:r>
            <a:r>
              <a:rPr b="1" lang="en">
                <a:latin typeface="Calibri"/>
                <a:ea typeface="Calibri"/>
                <a:cs typeface="Calibri"/>
                <a:sym typeface="Calibri"/>
              </a:rPr>
              <a:t>Mapping ( uint =&gt; address ) Names ;</a:t>
            </a:r>
            <a:endParaRPr b="1">
              <a:latin typeface="Calibri"/>
              <a:ea typeface="Calibri"/>
              <a:cs typeface="Calibri"/>
              <a:sym typeface="Calibri"/>
            </a:endParaRPr>
          </a:p>
          <a:p>
            <a:pPr indent="0" lvl="0" marL="0" rtl="0" algn="just">
              <a:lnSpc>
                <a:spcPct val="115000"/>
              </a:lnSpc>
              <a:spcBef>
                <a:spcPts val="1600"/>
              </a:spcBef>
              <a:spcAft>
                <a:spcPts val="0"/>
              </a:spcAft>
              <a:buSzPts val="1800"/>
              <a:buNone/>
            </a:pPr>
            <a:r>
              <a:rPr i="1" lang="en" sz="1700" u="sng">
                <a:latin typeface="Calibri"/>
                <a:ea typeface="Calibri"/>
                <a:cs typeface="Calibri"/>
                <a:sym typeface="Calibri"/>
              </a:rPr>
              <a:t>uint data type</a:t>
            </a:r>
            <a:r>
              <a:rPr i="1" lang="en" sz="1700">
                <a:latin typeface="Calibri"/>
                <a:ea typeface="Calibri"/>
                <a:cs typeface="Calibri"/>
                <a:sym typeface="Calibri"/>
              </a:rPr>
              <a:t> is used for storing the </a:t>
            </a:r>
            <a:r>
              <a:rPr b="1" i="1" lang="en" sz="1700">
                <a:latin typeface="Calibri"/>
                <a:ea typeface="Calibri"/>
                <a:cs typeface="Calibri"/>
                <a:sym typeface="Calibri"/>
              </a:rPr>
              <a:t>keys</a:t>
            </a:r>
            <a:r>
              <a:rPr i="1" lang="en" sz="1700">
                <a:latin typeface="Calibri"/>
                <a:ea typeface="Calibri"/>
                <a:cs typeface="Calibri"/>
                <a:sym typeface="Calibri"/>
              </a:rPr>
              <a:t> and the </a:t>
            </a:r>
            <a:r>
              <a:rPr i="1" lang="en" sz="1700" u="sng">
                <a:latin typeface="Calibri"/>
                <a:ea typeface="Calibri"/>
                <a:cs typeface="Calibri"/>
                <a:sym typeface="Calibri"/>
              </a:rPr>
              <a:t>address data type</a:t>
            </a:r>
            <a:r>
              <a:rPr i="1" lang="en" sz="1700">
                <a:latin typeface="Calibri"/>
                <a:ea typeface="Calibri"/>
                <a:cs typeface="Calibri"/>
                <a:sym typeface="Calibri"/>
              </a:rPr>
              <a:t> is used for storing the </a:t>
            </a:r>
            <a:r>
              <a:rPr b="1" i="1" lang="en" sz="1700">
                <a:latin typeface="Calibri"/>
                <a:ea typeface="Calibri"/>
                <a:cs typeface="Calibri"/>
                <a:sym typeface="Calibri"/>
              </a:rPr>
              <a:t>values</a:t>
            </a:r>
            <a:r>
              <a:rPr i="1" lang="en" sz="1700">
                <a:latin typeface="Calibri"/>
                <a:ea typeface="Calibri"/>
                <a:cs typeface="Calibri"/>
                <a:sym typeface="Calibri"/>
              </a:rPr>
              <a:t>. </a:t>
            </a:r>
            <a:r>
              <a:rPr i="1" lang="en" sz="1700" u="sng">
                <a:latin typeface="Calibri"/>
                <a:ea typeface="Calibri"/>
                <a:cs typeface="Calibri"/>
                <a:sym typeface="Calibri"/>
              </a:rPr>
              <a:t>Names </a:t>
            </a:r>
            <a:r>
              <a:rPr i="1" lang="en" sz="1700">
                <a:latin typeface="Calibri"/>
                <a:ea typeface="Calibri"/>
                <a:cs typeface="Calibri"/>
                <a:sym typeface="Calibri"/>
              </a:rPr>
              <a:t>is used as an </a:t>
            </a:r>
            <a:r>
              <a:rPr i="1" lang="en" sz="1700" u="sng">
                <a:latin typeface="Calibri"/>
                <a:ea typeface="Calibri"/>
                <a:cs typeface="Calibri"/>
                <a:sym typeface="Calibri"/>
              </a:rPr>
              <a:t>identifier for the mapping</a:t>
            </a:r>
            <a:endParaRPr i="1" sz="1700" u="sng">
              <a:latin typeface="Calibri"/>
              <a:ea typeface="Calibri"/>
              <a:cs typeface="Calibri"/>
              <a:sym typeface="Calibri"/>
            </a:endParaRPr>
          </a:p>
          <a:p>
            <a:pPr indent="0" lvl="0" marL="0" rtl="0" algn="just">
              <a:lnSpc>
                <a:spcPct val="115000"/>
              </a:lnSpc>
              <a:spcBef>
                <a:spcPts val="1600"/>
              </a:spcBef>
              <a:spcAft>
                <a:spcPts val="1600"/>
              </a:spcAft>
              <a:buSzPts val="1800"/>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207492" y="1426771"/>
            <a:ext cx="8422800" cy="344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latin typeface="Calibri"/>
                <a:ea typeface="Calibri"/>
                <a:cs typeface="Calibri"/>
                <a:sym typeface="Calibri"/>
              </a:rPr>
              <a:t>Data is the most valuable commodity in the world.</a:t>
            </a:r>
            <a:endParaRPr/>
          </a:p>
          <a:p>
            <a:pPr indent="0" lvl="0" marL="114300" rtl="0" algn="l">
              <a:lnSpc>
                <a:spcPct val="115000"/>
              </a:lnSpc>
              <a:spcBef>
                <a:spcPts val="0"/>
              </a:spcBef>
              <a:spcAft>
                <a:spcPts val="0"/>
              </a:spcAft>
              <a:buSzPts val="1800"/>
              <a:buNone/>
            </a:pPr>
            <a:r>
              <a:t/>
            </a:r>
            <a:endParaRPr>
              <a:latin typeface="Calibri"/>
              <a:ea typeface="Calibri"/>
              <a:cs typeface="Calibri"/>
              <a:sym typeface="Calibri"/>
            </a:endParaRPr>
          </a:p>
          <a:p>
            <a:pPr indent="0" lvl="0" marL="114300" rtl="0" algn="l">
              <a:lnSpc>
                <a:spcPct val="115000"/>
              </a:lnSpc>
              <a:spcBef>
                <a:spcPts val="0"/>
              </a:spcBef>
              <a:spcAft>
                <a:spcPts val="0"/>
              </a:spcAft>
              <a:buSzPts val="1800"/>
              <a:buNone/>
            </a:pPr>
            <a:r>
              <a:rPr lang="en">
                <a:latin typeface="Calibri"/>
                <a:ea typeface="Calibri"/>
                <a:cs typeface="Calibri"/>
                <a:sym typeface="Calibri"/>
              </a:rPr>
              <a:t>As large companies realized the </a:t>
            </a:r>
            <a:r>
              <a:rPr lang="en" u="sng">
                <a:latin typeface="Calibri"/>
                <a:ea typeface="Calibri"/>
                <a:cs typeface="Calibri"/>
                <a:sym typeface="Calibri"/>
              </a:rPr>
              <a:t>value of personal information </a:t>
            </a:r>
            <a:r>
              <a:rPr lang="en">
                <a:latin typeface="Calibri"/>
                <a:ea typeface="Calibri"/>
                <a:cs typeface="Calibri"/>
                <a:sym typeface="Calibri"/>
              </a:rPr>
              <a:t>they stockpiling the data in centralized server and start selling browser habits, searches and shopping information to advertisers.</a:t>
            </a:r>
            <a:endParaRPr/>
          </a:p>
          <a:p>
            <a:pPr indent="0" lvl="0" marL="114300" rtl="0" algn="l">
              <a:lnSpc>
                <a:spcPct val="115000"/>
              </a:lnSpc>
              <a:spcBef>
                <a:spcPts val="0"/>
              </a:spcBef>
              <a:spcAft>
                <a:spcPts val="0"/>
              </a:spcAft>
              <a:buSzPts val="1800"/>
              <a:buNone/>
            </a:pPr>
            <a:r>
              <a:t/>
            </a:r>
            <a:endParaRPr>
              <a:latin typeface="Calibri"/>
              <a:ea typeface="Calibri"/>
              <a:cs typeface="Calibri"/>
              <a:sym typeface="Calibri"/>
            </a:endParaRPr>
          </a:p>
          <a:p>
            <a:pPr indent="0" lvl="0" marL="114300" rtl="0" algn="l">
              <a:lnSpc>
                <a:spcPct val="115000"/>
              </a:lnSpc>
              <a:spcBef>
                <a:spcPts val="0"/>
              </a:spcBef>
              <a:spcAft>
                <a:spcPts val="0"/>
              </a:spcAft>
              <a:buSzPts val="1800"/>
              <a:buNone/>
            </a:pPr>
            <a:r>
              <a:rPr lang="en">
                <a:latin typeface="Calibri"/>
                <a:ea typeface="Calibri"/>
                <a:cs typeface="Calibri"/>
                <a:sym typeface="Calibri"/>
              </a:rPr>
              <a:t>All power is accumulating with big companies.</a:t>
            </a:r>
            <a:endParaRPr/>
          </a:p>
          <a:p>
            <a:pPr indent="0" lvl="0" marL="114300" rtl="0" algn="l">
              <a:lnSpc>
                <a:spcPct val="115000"/>
              </a:lnSpc>
              <a:spcBef>
                <a:spcPts val="0"/>
              </a:spcBef>
              <a:spcAft>
                <a:spcPts val="0"/>
              </a:spcAft>
              <a:buSzPts val="1800"/>
              <a:buNone/>
            </a:pPr>
            <a:r>
              <a:rPr lang="en">
                <a:latin typeface="Calibri"/>
                <a:ea typeface="Calibri"/>
                <a:cs typeface="Calibri"/>
                <a:sym typeface="Calibri"/>
              </a:rPr>
              <a:t>(Facebook, Google, Apple &amp; Amazon)</a:t>
            </a:r>
            <a:endParaRPr/>
          </a:p>
          <a:p>
            <a:pPr indent="0" lvl="0" marL="114300" rtl="0" algn="l">
              <a:lnSpc>
                <a:spcPct val="115000"/>
              </a:lnSpc>
              <a:spcBef>
                <a:spcPts val="0"/>
              </a:spcBef>
              <a:spcAft>
                <a:spcPts val="0"/>
              </a:spcAft>
              <a:buSzPts val="1800"/>
              <a:buNone/>
            </a:pPr>
            <a:r>
              <a:t/>
            </a:r>
            <a:endParaRPr sz="2400">
              <a:latin typeface="Calibri"/>
              <a:ea typeface="Calibri"/>
              <a:cs typeface="Calibri"/>
              <a:sym typeface="Calibri"/>
            </a:endParaRPr>
          </a:p>
          <a:p>
            <a:pPr indent="0" lvl="0" marL="114300" rtl="0" algn="l">
              <a:lnSpc>
                <a:spcPct val="115000"/>
              </a:lnSpc>
              <a:spcBef>
                <a:spcPts val="0"/>
              </a:spcBef>
              <a:spcAft>
                <a:spcPts val="0"/>
              </a:spcAft>
              <a:buSzPts val="1800"/>
              <a:buNone/>
            </a:pPr>
            <a:r>
              <a:t/>
            </a:r>
            <a:endParaRPr sz="2400">
              <a:latin typeface="Calibri"/>
              <a:ea typeface="Calibri"/>
              <a:cs typeface="Calibri"/>
              <a:sym typeface="Calibri"/>
            </a:endParaRPr>
          </a:p>
        </p:txBody>
      </p:sp>
      <p:sp>
        <p:nvSpPr>
          <p:cNvPr id="153" name="Google Shape;153;p25"/>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Information is the New Oil</a:t>
            </a:r>
            <a:endParaRPr sz="2800">
              <a:solidFill>
                <a:srgbClr val="000000"/>
              </a:solidFill>
              <a:latin typeface="Merriweather"/>
              <a:ea typeface="Merriweather"/>
              <a:cs typeface="Merriweather"/>
              <a:sym typeface="Merriweather"/>
            </a:endParaRPr>
          </a:p>
        </p:txBody>
      </p:sp>
      <p:pic>
        <p:nvPicPr>
          <p:cNvPr id="154" name="Google Shape;154;p25"/>
          <p:cNvPicPr preferRelativeResize="0"/>
          <p:nvPr/>
        </p:nvPicPr>
        <p:blipFill rotWithShape="1">
          <a:blip r:embed="rId3">
            <a:alphaModFix/>
          </a:blip>
          <a:srcRect b="0" l="0" r="0" t="0"/>
          <a:stretch/>
        </p:blipFill>
        <p:spPr>
          <a:xfrm>
            <a:off x="5877180" y="3384884"/>
            <a:ext cx="3153848" cy="17746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58" name="Shape 158"/>
        <p:cNvGrpSpPr/>
        <p:nvPr/>
      </p:nvGrpSpPr>
      <p:grpSpPr>
        <a:xfrm>
          <a:off x="0" y="0"/>
          <a:ext cx="0" cy="0"/>
          <a:chOff x="0" y="0"/>
          <a:chExt cx="0" cy="0"/>
        </a:xfrm>
      </p:grpSpPr>
      <p:sp>
        <p:nvSpPr>
          <p:cNvPr id="159" name="Google Shape;159;p2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Problems in Centralization</a:t>
            </a:r>
            <a:endParaRPr>
              <a:solidFill>
                <a:srgbClr val="000000"/>
              </a:solidFill>
              <a:latin typeface="Merriweather"/>
              <a:ea typeface="Merriweather"/>
              <a:cs typeface="Merriweather"/>
              <a:sym typeface="Merriweather"/>
            </a:endParaRPr>
          </a:p>
        </p:txBody>
      </p:sp>
      <p:sp>
        <p:nvSpPr>
          <p:cNvPr id="160" name="Google Shape;160;p26"/>
          <p:cNvSpPr/>
          <p:nvPr/>
        </p:nvSpPr>
        <p:spPr>
          <a:xfrm>
            <a:off x="166686" y="1844457"/>
            <a:ext cx="6453189" cy="193899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rgbClr val="202124"/>
                </a:solidFill>
                <a:latin typeface="Calibri"/>
                <a:ea typeface="Calibri"/>
                <a:cs typeface="Calibri"/>
                <a:sym typeface="Calibri"/>
              </a:rPr>
              <a:t>The privacy/data of Internet user is at the stake.</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rgbClr val="202124"/>
                </a:solidFill>
                <a:latin typeface="Calibri"/>
                <a:ea typeface="Calibri"/>
                <a:cs typeface="Calibri"/>
                <a:sym typeface="Calibri"/>
              </a:rPr>
              <a:t>Your data might be or may be sold…</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rgbClr val="202124"/>
                </a:solidFill>
                <a:latin typeface="Calibri"/>
                <a:ea typeface="Calibri"/>
                <a:cs typeface="Calibri"/>
                <a:sym typeface="Calibri"/>
              </a:rPr>
              <a:t>Single point of failure – Hacking</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202124"/>
              </a:solidFill>
              <a:latin typeface="Calibri"/>
              <a:ea typeface="Calibri"/>
              <a:cs typeface="Calibri"/>
              <a:sym typeface="Calibri"/>
            </a:endParaRPr>
          </a:p>
        </p:txBody>
      </p:sp>
      <p:pic>
        <p:nvPicPr>
          <p:cNvPr descr="Centralized vs Distributed Systems in a nutshell - DEV Community" id="161" name="Google Shape;161;p26"/>
          <p:cNvPicPr preferRelativeResize="0"/>
          <p:nvPr/>
        </p:nvPicPr>
        <p:blipFill rotWithShape="1">
          <a:blip r:embed="rId3">
            <a:alphaModFix/>
          </a:blip>
          <a:srcRect b="0" l="6425" r="58236" t="0"/>
          <a:stretch/>
        </p:blipFill>
        <p:spPr>
          <a:xfrm>
            <a:off x="5934075" y="1366464"/>
            <a:ext cx="3022252" cy="35921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5147539" y="3200400"/>
            <a:ext cx="3996461" cy="1937435"/>
          </a:xfrm>
          <a:prstGeom prst="rect">
            <a:avLst/>
          </a:prstGeom>
          <a:noFill/>
          <a:ln>
            <a:noFill/>
          </a:ln>
        </p:spPr>
      </p:pic>
      <p:sp>
        <p:nvSpPr>
          <p:cNvPr id="167" name="Google Shape;167;p27"/>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Web 3.0 is a new paradign!</a:t>
            </a:r>
            <a:endParaRPr sz="2800">
              <a:solidFill>
                <a:srgbClr val="000000"/>
              </a:solidFill>
              <a:latin typeface="Merriweather"/>
              <a:ea typeface="Merriweather"/>
              <a:cs typeface="Merriweather"/>
              <a:sym typeface="Merriweather"/>
            </a:endParaRPr>
          </a:p>
        </p:txBody>
      </p:sp>
      <p:sp>
        <p:nvSpPr>
          <p:cNvPr id="168" name="Google Shape;168;p27"/>
          <p:cNvSpPr txBox="1"/>
          <p:nvPr/>
        </p:nvSpPr>
        <p:spPr>
          <a:xfrm>
            <a:off x="459177" y="1394028"/>
            <a:ext cx="7074600" cy="21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Most of the internet (and the data on it) that people know and use today </a:t>
            </a:r>
            <a:r>
              <a:rPr b="0" i="0" lang="en" sz="1800" u="sng" cap="none" strike="noStrike">
                <a:solidFill>
                  <a:srgbClr val="000000"/>
                </a:solidFill>
                <a:latin typeface="Calibri"/>
                <a:ea typeface="Calibri"/>
                <a:cs typeface="Calibri"/>
                <a:sym typeface="Calibri"/>
              </a:rPr>
              <a:t>relies on trusting a handful of private companies </a:t>
            </a:r>
            <a:r>
              <a:rPr b="0" i="0" lang="en" sz="1800" u="none" cap="none" strike="noStrike">
                <a:solidFill>
                  <a:srgbClr val="000000"/>
                </a:solidFill>
                <a:latin typeface="Calibri"/>
                <a:ea typeface="Calibri"/>
                <a:cs typeface="Calibri"/>
                <a:sym typeface="Calibri"/>
              </a:rPr>
              <a:t>to act in the public's best interests. </a:t>
            </a:r>
            <a:r>
              <a:rPr b="0" i="0" lang="en" sz="1800" u="sng" cap="none" strike="noStrike">
                <a:solidFill>
                  <a:srgbClr val="000000"/>
                </a:solidFill>
                <a:latin typeface="Calibri"/>
                <a:ea typeface="Calibri"/>
                <a:cs typeface="Calibri"/>
                <a:sym typeface="Calibri"/>
              </a:rPr>
              <a:t>They own the internet.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Web 3.0 </a:t>
            </a:r>
            <a:r>
              <a:rPr b="0" i="0" lang="en" sz="1800" u="none" cap="none" strike="noStrike">
                <a:solidFill>
                  <a:srgbClr val="000000"/>
                </a:solidFill>
                <a:latin typeface="Calibri"/>
                <a:ea typeface="Calibri"/>
                <a:cs typeface="Calibri"/>
                <a:sym typeface="Calibri"/>
              </a:rPr>
              <a:t>uses </a:t>
            </a:r>
            <a:r>
              <a:rPr b="1" i="0" lang="en" sz="1800" u="none" cap="none" strike="noStrike">
                <a:solidFill>
                  <a:srgbClr val="000000"/>
                </a:solidFill>
                <a:latin typeface="Calibri"/>
                <a:ea typeface="Calibri"/>
                <a:cs typeface="Calibri"/>
                <a:sym typeface="Calibri"/>
              </a:rPr>
              <a:t>blockchains</a:t>
            </a:r>
            <a:r>
              <a:rPr b="0" i="0" lang="en" sz="1800" u="none" cap="none" strike="noStrike">
                <a:solidFill>
                  <a:srgbClr val="000000"/>
                </a:solidFill>
                <a:latin typeface="Calibri"/>
                <a:ea typeface="Calibri"/>
                <a:cs typeface="Calibri"/>
                <a:sym typeface="Calibri"/>
              </a:rPr>
              <a:t>, </a:t>
            </a:r>
            <a:r>
              <a:rPr b="1" i="0" lang="en" sz="1800" u="none" cap="none" strike="noStrike">
                <a:solidFill>
                  <a:srgbClr val="000000"/>
                </a:solidFill>
                <a:latin typeface="Calibri"/>
                <a:ea typeface="Calibri"/>
                <a:cs typeface="Calibri"/>
                <a:sym typeface="Calibri"/>
              </a:rPr>
              <a:t>cryptocurrencies</a:t>
            </a:r>
            <a:r>
              <a:rPr b="0" i="0" lang="en" sz="1800" u="none" cap="none" strike="noStrike">
                <a:solidFill>
                  <a:srgbClr val="000000"/>
                </a:solidFill>
                <a:latin typeface="Calibri"/>
                <a:ea typeface="Calibri"/>
                <a:cs typeface="Calibri"/>
                <a:sym typeface="Calibri"/>
              </a:rPr>
              <a:t>, and </a:t>
            </a:r>
            <a:r>
              <a:rPr b="1" i="0" lang="en" sz="1800" u="none" cap="none" strike="noStrike">
                <a:solidFill>
                  <a:srgbClr val="000000"/>
                </a:solidFill>
                <a:latin typeface="Calibri"/>
                <a:ea typeface="Calibri"/>
                <a:cs typeface="Calibri"/>
                <a:sym typeface="Calibri"/>
              </a:rPr>
              <a:t>NFTs </a:t>
            </a:r>
            <a:r>
              <a:rPr b="0" i="0" lang="en" sz="1800" u="sng" cap="none" strike="noStrike">
                <a:solidFill>
                  <a:srgbClr val="000000"/>
                </a:solidFill>
                <a:latin typeface="Calibri"/>
                <a:ea typeface="Calibri"/>
                <a:cs typeface="Calibri"/>
                <a:sym typeface="Calibri"/>
              </a:rPr>
              <a:t>to give power back to the users</a:t>
            </a:r>
            <a:r>
              <a:rPr b="0" i="0" lang="en" sz="1800" u="none" cap="none" strike="noStrike">
                <a:solidFill>
                  <a:srgbClr val="000000"/>
                </a:solidFill>
                <a:latin typeface="Calibri"/>
                <a:ea typeface="Calibri"/>
                <a:cs typeface="Calibri"/>
                <a:sym typeface="Calibri"/>
              </a:rPr>
              <a:t> in the form of ownership! It allows users to own the internet and their own data.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idx="1" type="body"/>
          </p:nvPr>
        </p:nvSpPr>
        <p:spPr>
          <a:xfrm>
            <a:off x="207492" y="1426771"/>
            <a:ext cx="8422800" cy="344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latin typeface="Calibri"/>
                <a:ea typeface="Calibri"/>
                <a:cs typeface="Calibri"/>
                <a:sym typeface="Calibri"/>
              </a:rPr>
              <a:t>Rather than concentrating the power (and data) in the hands of huge corporates/behemoths with the questionable motives, it would be returned the rightful owners.</a:t>
            </a:r>
            <a:endParaRPr/>
          </a:p>
          <a:p>
            <a:pPr indent="0" lvl="0" marL="114300" rtl="0" algn="l">
              <a:lnSpc>
                <a:spcPct val="115000"/>
              </a:lnSpc>
              <a:spcBef>
                <a:spcPts val="0"/>
              </a:spcBef>
              <a:spcAft>
                <a:spcPts val="0"/>
              </a:spcAft>
              <a:buSzPts val="1800"/>
              <a:buNone/>
            </a:pPr>
            <a:r>
              <a:t/>
            </a:r>
            <a:endParaRPr>
              <a:latin typeface="Calibri"/>
              <a:ea typeface="Calibri"/>
              <a:cs typeface="Calibri"/>
              <a:sym typeface="Calibri"/>
            </a:endParaRPr>
          </a:p>
          <a:p>
            <a:pPr indent="0" lvl="0" marL="114300" rtl="0" algn="l">
              <a:lnSpc>
                <a:spcPct val="115000"/>
              </a:lnSpc>
              <a:spcBef>
                <a:spcPts val="0"/>
              </a:spcBef>
              <a:spcAft>
                <a:spcPts val="0"/>
              </a:spcAft>
              <a:buSzPts val="1800"/>
              <a:buNone/>
            </a:pPr>
            <a:r>
              <a:rPr lang="en" u="sng">
                <a:latin typeface="Calibri"/>
                <a:ea typeface="Calibri"/>
                <a:cs typeface="Calibri"/>
                <a:sym typeface="Calibri"/>
              </a:rPr>
              <a:t>Decentralization</a:t>
            </a:r>
            <a:r>
              <a:rPr lang="en">
                <a:latin typeface="Calibri"/>
                <a:ea typeface="Calibri"/>
                <a:cs typeface="Calibri"/>
                <a:sym typeface="Calibri"/>
              </a:rPr>
              <a:t> was the idea, </a:t>
            </a:r>
            <a:r>
              <a:rPr lang="en" u="sng">
                <a:latin typeface="Calibri"/>
                <a:ea typeface="Calibri"/>
                <a:cs typeface="Calibri"/>
                <a:sym typeface="Calibri"/>
              </a:rPr>
              <a:t>blockchain</a:t>
            </a:r>
            <a:r>
              <a:rPr lang="en">
                <a:latin typeface="Calibri"/>
                <a:ea typeface="Calibri"/>
                <a:cs typeface="Calibri"/>
                <a:sym typeface="Calibri"/>
              </a:rPr>
              <a:t> was the means</a:t>
            </a:r>
            <a:endParaRPr/>
          </a:p>
          <a:p>
            <a:pPr indent="0" lvl="0" marL="114300" rtl="0" algn="l">
              <a:lnSpc>
                <a:spcPct val="115000"/>
              </a:lnSpc>
              <a:spcBef>
                <a:spcPts val="0"/>
              </a:spcBef>
              <a:spcAft>
                <a:spcPts val="0"/>
              </a:spcAft>
              <a:buSzPts val="1800"/>
              <a:buNone/>
            </a:pPr>
            <a:r>
              <a:t/>
            </a:r>
            <a:endParaRPr>
              <a:latin typeface="Calibri"/>
              <a:ea typeface="Calibri"/>
              <a:cs typeface="Calibri"/>
              <a:sym typeface="Calibri"/>
            </a:endParaRPr>
          </a:p>
          <a:p>
            <a:pPr indent="0" lvl="0" marL="114300" rtl="0" algn="l">
              <a:lnSpc>
                <a:spcPct val="115000"/>
              </a:lnSpc>
              <a:spcBef>
                <a:spcPts val="0"/>
              </a:spcBef>
              <a:spcAft>
                <a:spcPts val="0"/>
              </a:spcAft>
              <a:buSzPts val="1800"/>
              <a:buNone/>
            </a:pPr>
            <a:r>
              <a:rPr lang="en">
                <a:latin typeface="Calibri"/>
                <a:ea typeface="Calibri"/>
                <a:cs typeface="Calibri"/>
                <a:sym typeface="Calibri"/>
              </a:rPr>
              <a:t>Blockchain can make you, </a:t>
            </a:r>
            <a:r>
              <a:rPr lang="en" u="sng">
                <a:latin typeface="Calibri"/>
                <a:ea typeface="Calibri"/>
                <a:cs typeface="Calibri"/>
                <a:sym typeface="Calibri"/>
              </a:rPr>
              <a:t>owner of your data</a:t>
            </a:r>
            <a:endParaRPr/>
          </a:p>
        </p:txBody>
      </p:sp>
      <p:sp>
        <p:nvSpPr>
          <p:cNvPr id="174" name="Google Shape;174;p28"/>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Web 3.0: Read – Write - Own</a:t>
            </a:r>
            <a:endParaRPr sz="2800">
              <a:solidFill>
                <a:srgbClr val="000000"/>
              </a:solidFill>
              <a:latin typeface="Merriweather"/>
              <a:ea typeface="Merriweather"/>
              <a:cs typeface="Merriweather"/>
              <a:sym typeface="Merriweather"/>
            </a:endParaRPr>
          </a:p>
        </p:txBody>
      </p:sp>
      <p:pic>
        <p:nvPicPr>
          <p:cNvPr descr="Who owns your data? (Hint: It&amp;#39;s not you) - YouTube" id="175" name="Google Shape;175;p28"/>
          <p:cNvPicPr preferRelativeResize="0"/>
          <p:nvPr/>
        </p:nvPicPr>
        <p:blipFill rotWithShape="1">
          <a:blip r:embed="rId3">
            <a:alphaModFix/>
          </a:blip>
          <a:srcRect b="0" l="0" r="0" t="0"/>
          <a:stretch/>
        </p:blipFill>
        <p:spPr>
          <a:xfrm>
            <a:off x="5847251" y="3148621"/>
            <a:ext cx="3160392" cy="17777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1651281" y="1515027"/>
            <a:ext cx="7228024" cy="344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0" lang="en" sz="1800" u="none" strike="noStrike">
                <a:latin typeface="Arial"/>
                <a:ea typeface="Arial"/>
                <a:cs typeface="Arial"/>
                <a:sym typeface="Arial"/>
              </a:rPr>
              <a:t>Web 3.0 is </a:t>
            </a:r>
            <a:r>
              <a:rPr b="1" i="0" lang="en" sz="1800" u="sng" strike="noStrike">
                <a:solidFill>
                  <a:srgbClr val="212121"/>
                </a:solidFill>
                <a:latin typeface="Arial"/>
                <a:ea typeface="Arial"/>
                <a:cs typeface="Arial"/>
                <a:sym typeface="Arial"/>
              </a:rPr>
              <a:t>permissionless</a:t>
            </a:r>
            <a:r>
              <a:rPr b="0" i="0" lang="en" sz="1800" u="none" strike="noStrike">
                <a:solidFill>
                  <a:srgbClr val="000000"/>
                </a:solidFill>
                <a:latin typeface="Arial"/>
                <a:ea typeface="Arial"/>
                <a:cs typeface="Arial"/>
                <a:sym typeface="Arial"/>
              </a:rPr>
              <a:t>: everyone has equal access to participate in Web3, and no one gets excluded. </a:t>
            </a:r>
            <a:endParaRPr/>
          </a:p>
          <a:p>
            <a:pPr indent="0" lvl="0" marL="114300" rtl="0" algn="l">
              <a:lnSpc>
                <a:spcPct val="115000"/>
              </a:lnSpc>
              <a:spcBef>
                <a:spcPts val="0"/>
              </a:spcBef>
              <a:spcAft>
                <a:spcPts val="0"/>
              </a:spcAft>
              <a:buSzPts val="1800"/>
              <a:buNone/>
            </a:pPr>
            <a:r>
              <a:t/>
            </a:r>
            <a:endParaRPr>
              <a:latin typeface="Arial"/>
              <a:ea typeface="Arial"/>
              <a:cs typeface="Arial"/>
              <a:sym typeface="Arial"/>
            </a:endParaRPr>
          </a:p>
          <a:p>
            <a:pPr indent="0" lvl="0" marL="114300" rtl="0" algn="l">
              <a:lnSpc>
                <a:spcPct val="115000"/>
              </a:lnSpc>
              <a:spcBef>
                <a:spcPts val="0"/>
              </a:spcBef>
              <a:spcAft>
                <a:spcPts val="0"/>
              </a:spcAft>
              <a:buSzPts val="1800"/>
              <a:buNone/>
            </a:pPr>
            <a:r>
              <a:rPr b="1" i="0" lang="en" sz="1800" u="none" strike="noStrike">
                <a:latin typeface="Arial"/>
                <a:ea typeface="Arial"/>
                <a:cs typeface="Arial"/>
                <a:sym typeface="Arial"/>
              </a:rPr>
              <a:t>Web 3.0 has </a:t>
            </a:r>
            <a:r>
              <a:rPr b="1" i="0" lang="en" sz="1800" u="sng" strike="noStrike">
                <a:solidFill>
                  <a:srgbClr val="212121"/>
                </a:solidFill>
                <a:latin typeface="Arial"/>
                <a:ea typeface="Arial"/>
                <a:cs typeface="Arial"/>
                <a:sym typeface="Arial"/>
              </a:rPr>
              <a:t>native payments</a:t>
            </a:r>
            <a:r>
              <a:rPr b="0" i="0" lang="en" sz="1800" u="none" strike="noStrike">
                <a:solidFill>
                  <a:srgbClr val="000000"/>
                </a:solidFill>
                <a:latin typeface="Arial"/>
                <a:ea typeface="Arial"/>
                <a:cs typeface="Arial"/>
                <a:sym typeface="Arial"/>
              </a:rPr>
              <a:t>: it uses cryptocurrency for spending and sending money online instead of relying on the outdated infrastructure of banks and payment processors. </a:t>
            </a:r>
            <a:endParaRPr b="0" i="0" sz="1800" u="none" strike="noStrike">
              <a:latin typeface="Arial"/>
              <a:ea typeface="Arial"/>
              <a:cs typeface="Arial"/>
              <a:sym typeface="Arial"/>
            </a:endParaRPr>
          </a:p>
          <a:p>
            <a:pPr indent="-228600" lvl="0" marL="457200" rtl="0" algn="l">
              <a:lnSpc>
                <a:spcPct val="115000"/>
              </a:lnSpc>
              <a:spcBef>
                <a:spcPts val="0"/>
              </a:spcBef>
              <a:spcAft>
                <a:spcPts val="0"/>
              </a:spcAft>
              <a:buClr>
                <a:srgbClr val="000000"/>
              </a:buClr>
              <a:buSzPts val="1800"/>
              <a:buNone/>
            </a:pPr>
            <a:r>
              <a:t/>
            </a:r>
            <a:endParaRPr b="0" i="0" sz="1800" u="none" strike="noStrike">
              <a:latin typeface="Arial"/>
              <a:ea typeface="Arial"/>
              <a:cs typeface="Arial"/>
              <a:sym typeface="Arial"/>
            </a:endParaRPr>
          </a:p>
          <a:p>
            <a:pPr indent="0" lvl="0" marL="114300" rtl="0" algn="l">
              <a:lnSpc>
                <a:spcPct val="115000"/>
              </a:lnSpc>
              <a:spcBef>
                <a:spcPts val="0"/>
              </a:spcBef>
              <a:spcAft>
                <a:spcPts val="0"/>
              </a:spcAft>
              <a:buSzPts val="1800"/>
              <a:buNone/>
            </a:pPr>
            <a:r>
              <a:rPr b="1" i="0" lang="en" sz="1800" u="none" strike="noStrike">
                <a:latin typeface="Arial"/>
                <a:ea typeface="Arial"/>
                <a:cs typeface="Arial"/>
                <a:sym typeface="Arial"/>
              </a:rPr>
              <a:t>Web 3.0 is </a:t>
            </a:r>
            <a:r>
              <a:rPr b="1" i="0" lang="en" sz="1800" u="sng" strike="noStrike">
                <a:solidFill>
                  <a:srgbClr val="212121"/>
                </a:solidFill>
                <a:latin typeface="Arial"/>
                <a:ea typeface="Arial"/>
                <a:cs typeface="Arial"/>
                <a:sym typeface="Arial"/>
              </a:rPr>
              <a:t>trustless</a:t>
            </a:r>
            <a:r>
              <a:rPr b="0" i="0" lang="en" sz="1800" u="none" strike="noStrike">
                <a:solidFill>
                  <a:srgbClr val="000000"/>
                </a:solidFill>
                <a:latin typeface="Arial"/>
                <a:ea typeface="Arial"/>
                <a:cs typeface="Arial"/>
                <a:sym typeface="Arial"/>
              </a:rPr>
              <a:t>: it operates using incentives and economic mechanisms instead of relying on trusted third parties. </a:t>
            </a:r>
            <a:endParaRPr u="sng">
              <a:latin typeface="Calibri"/>
              <a:ea typeface="Calibri"/>
              <a:cs typeface="Calibri"/>
              <a:sym typeface="Calibri"/>
            </a:endParaRPr>
          </a:p>
        </p:txBody>
      </p:sp>
      <p:sp>
        <p:nvSpPr>
          <p:cNvPr id="181" name="Google Shape;181;p29"/>
          <p:cNvSpPr txBox="1"/>
          <p:nvPr>
            <p:ph type="title"/>
          </p:nvPr>
        </p:nvSpPr>
        <p:spPr>
          <a:xfrm>
            <a:off x="430804" y="184773"/>
            <a:ext cx="8826212"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Web 3.0: Read – Write - Own</a:t>
            </a:r>
            <a:endParaRPr sz="2800">
              <a:solidFill>
                <a:srgbClr val="000000"/>
              </a:solidFill>
              <a:latin typeface="Merriweather"/>
              <a:ea typeface="Merriweather"/>
              <a:cs typeface="Merriweather"/>
              <a:sym typeface="Merriweather"/>
            </a:endParaRPr>
          </a:p>
        </p:txBody>
      </p:sp>
      <p:pic>
        <p:nvPicPr>
          <p:cNvPr id="182" name="Google Shape;182;p29"/>
          <p:cNvPicPr preferRelativeResize="0"/>
          <p:nvPr/>
        </p:nvPicPr>
        <p:blipFill rotWithShape="1">
          <a:blip r:embed="rId3">
            <a:alphaModFix/>
          </a:blip>
          <a:srcRect b="0" l="0" r="0" t="0"/>
          <a:stretch/>
        </p:blipFill>
        <p:spPr>
          <a:xfrm>
            <a:off x="430804" y="1407874"/>
            <a:ext cx="1090503" cy="32122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Web 3.0 Dapps</a:t>
            </a:r>
            <a:endParaRPr/>
          </a:p>
        </p:txBody>
      </p:sp>
      <p:pic>
        <p:nvPicPr>
          <p:cNvPr descr="https://i2.wp.com/blockpublisher.com/wp-content/uploads/2019/02/skj.png?resize=708%2C381&amp;ssl=1" id="188" name="Google Shape;188;p30"/>
          <p:cNvPicPr preferRelativeResize="0"/>
          <p:nvPr/>
        </p:nvPicPr>
        <p:blipFill rotWithShape="1">
          <a:blip r:embed="rId3">
            <a:alphaModFix/>
          </a:blip>
          <a:srcRect b="0" l="0" r="0" t="0"/>
          <a:stretch/>
        </p:blipFill>
        <p:spPr>
          <a:xfrm>
            <a:off x="621403" y="1258506"/>
            <a:ext cx="7228636" cy="38899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471900" y="429614"/>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Industries than can be Disrupted by the Blockchain</a:t>
            </a:r>
            <a:endParaRPr>
              <a:solidFill>
                <a:srgbClr val="000000"/>
              </a:solidFill>
              <a:latin typeface="Merriweather"/>
              <a:ea typeface="Merriweather"/>
              <a:cs typeface="Merriweather"/>
              <a:sym typeface="Merriweather"/>
            </a:endParaRPr>
          </a:p>
        </p:txBody>
      </p:sp>
      <p:sp>
        <p:nvSpPr>
          <p:cNvPr id="194" name="Google Shape;194;p31"/>
          <p:cNvSpPr/>
          <p:nvPr/>
        </p:nvSpPr>
        <p:spPr>
          <a:xfrm>
            <a:off x="263145" y="1478290"/>
            <a:ext cx="4688417" cy="3416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Banking &amp; Payments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Supply chain Management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IOT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Insurance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Private Transport and Ride Sharing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Online Data Storage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Charity</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202124"/>
              </a:solidFill>
              <a:latin typeface="Calibri"/>
              <a:ea typeface="Calibri"/>
              <a:cs typeface="Calibri"/>
              <a:sym typeface="Calibri"/>
            </a:endParaRPr>
          </a:p>
        </p:txBody>
      </p:sp>
      <p:sp>
        <p:nvSpPr>
          <p:cNvPr id="195" name="Google Shape;195;p31"/>
          <p:cNvSpPr/>
          <p:nvPr/>
        </p:nvSpPr>
        <p:spPr>
          <a:xfrm>
            <a:off x="4951562" y="1478290"/>
            <a:ext cx="4688417" cy="3416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Governance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Healthcare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Online Music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Retail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Crowdfunding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ID Management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 sz="2400" u="none" cap="none" strike="noStrike">
                <a:solidFill>
                  <a:srgbClr val="202124"/>
                </a:solidFill>
                <a:latin typeface="Calibri"/>
                <a:ea typeface="Calibri"/>
                <a:cs typeface="Calibri"/>
                <a:sym typeface="Calibri"/>
              </a:rPr>
              <a:t>Voting</a:t>
            </a:r>
            <a:endParaRPr b="0" i="0" sz="1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202124"/>
              </a:solidFill>
              <a:latin typeface="Calibri"/>
              <a:ea typeface="Calibri"/>
              <a:cs typeface="Calibri"/>
              <a:sym typeface="Calibri"/>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20212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pic>
        <p:nvPicPr>
          <p:cNvPr id="74" name="Google Shape;74;p14"/>
          <p:cNvPicPr preferRelativeResize="0"/>
          <p:nvPr/>
        </p:nvPicPr>
        <p:blipFill rotWithShape="1">
          <a:blip r:embed="rId3">
            <a:alphaModFix/>
          </a:blip>
          <a:srcRect b="3637" l="0" r="1522" t="0"/>
          <a:stretch/>
        </p:blipFill>
        <p:spPr>
          <a:xfrm>
            <a:off x="-1" y="1295600"/>
            <a:ext cx="6712758" cy="3638350"/>
          </a:xfrm>
          <a:prstGeom prst="rect">
            <a:avLst/>
          </a:prstGeom>
          <a:noFill/>
          <a:ln>
            <a:noFill/>
          </a:ln>
        </p:spPr>
      </p:pic>
      <p:pic>
        <p:nvPicPr>
          <p:cNvPr id="75" name="Google Shape;75;p14"/>
          <p:cNvPicPr preferRelativeResize="0"/>
          <p:nvPr/>
        </p:nvPicPr>
        <p:blipFill rotWithShape="1">
          <a:blip r:embed="rId4">
            <a:alphaModFix/>
          </a:blip>
          <a:srcRect b="0" l="1410" r="0" t="0"/>
          <a:stretch/>
        </p:blipFill>
        <p:spPr>
          <a:xfrm>
            <a:off x="6760382" y="1595226"/>
            <a:ext cx="2302384" cy="26044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99" name="Shape 199"/>
        <p:cNvGrpSpPr/>
        <p:nvPr/>
      </p:nvGrpSpPr>
      <p:grpSpPr>
        <a:xfrm>
          <a:off x="0" y="0"/>
          <a:ext cx="0" cy="0"/>
          <a:chOff x="0" y="0"/>
          <a:chExt cx="0" cy="0"/>
        </a:xfrm>
      </p:grpSpPr>
      <p:sp>
        <p:nvSpPr>
          <p:cNvPr id="200" name="Google Shape;200;p3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Distributed Network</a:t>
            </a:r>
            <a:endParaRPr>
              <a:solidFill>
                <a:srgbClr val="000000"/>
              </a:solidFill>
              <a:latin typeface="Merriweather"/>
              <a:ea typeface="Merriweather"/>
              <a:cs typeface="Merriweather"/>
              <a:sym typeface="Merriweather"/>
            </a:endParaRPr>
          </a:p>
        </p:txBody>
      </p:sp>
      <p:sp>
        <p:nvSpPr>
          <p:cNvPr id="201" name="Google Shape;201;p32"/>
          <p:cNvSpPr/>
          <p:nvPr/>
        </p:nvSpPr>
        <p:spPr>
          <a:xfrm>
            <a:off x="263145" y="1478290"/>
            <a:ext cx="5560923" cy="369331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Distributed networks a </a:t>
            </a:r>
            <a:r>
              <a:rPr b="0" i="0" lang="en" sz="1800" u="sng" cap="none" strike="noStrike">
                <a:solidFill>
                  <a:srgbClr val="202124"/>
                </a:solidFill>
                <a:latin typeface="Calibri"/>
                <a:ea typeface="Calibri"/>
                <a:cs typeface="Calibri"/>
                <a:sym typeface="Calibri"/>
              </a:rPr>
              <a:t>higher level of security,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To carry out malicious attacks would have to attack a large number of nodes at the same time.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As the information is distributed among the nodes of the network: if some illegitimate change is made, the rest of the nodes will be able to detect it and will not validate this information.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Consensus between nodes protects the network from deliberate attacks or accidental changes of information.</a:t>
            </a:r>
            <a:endParaRPr b="0" i="0" sz="1400" u="none" cap="none" strike="noStrike">
              <a:solidFill>
                <a:srgbClr val="000000"/>
              </a:solidFill>
              <a:latin typeface="Arial"/>
              <a:ea typeface="Arial"/>
              <a:cs typeface="Arial"/>
              <a:sym typeface="Arial"/>
            </a:endParaRPr>
          </a:p>
        </p:txBody>
      </p:sp>
      <p:pic>
        <p:nvPicPr>
          <p:cNvPr descr="Centralized vs Distributed Systems in a nutshell - DEV Community" id="202" name="Google Shape;202;p32"/>
          <p:cNvPicPr preferRelativeResize="0"/>
          <p:nvPr/>
        </p:nvPicPr>
        <p:blipFill rotWithShape="1">
          <a:blip r:embed="rId3">
            <a:alphaModFix/>
          </a:blip>
          <a:srcRect b="0" l="62951" r="0" t="0"/>
          <a:stretch/>
        </p:blipFill>
        <p:spPr>
          <a:xfrm>
            <a:off x="5879840" y="1346693"/>
            <a:ext cx="3167907" cy="35914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06" name="Shape 206"/>
        <p:cNvGrpSpPr/>
        <p:nvPr/>
      </p:nvGrpSpPr>
      <p:grpSpPr>
        <a:xfrm>
          <a:off x="0" y="0"/>
          <a:ext cx="0" cy="0"/>
          <a:chOff x="0" y="0"/>
          <a:chExt cx="0" cy="0"/>
        </a:xfrm>
      </p:grpSpPr>
      <p:sp>
        <p:nvSpPr>
          <p:cNvPr id="207" name="Google Shape;207;p33"/>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It all started with Idea: A Digital Currency</a:t>
            </a:r>
            <a:endParaRPr>
              <a:solidFill>
                <a:srgbClr val="000000"/>
              </a:solidFill>
              <a:latin typeface="Merriweather"/>
              <a:ea typeface="Merriweather"/>
              <a:cs typeface="Merriweather"/>
              <a:sym typeface="Merriweather"/>
            </a:endParaRPr>
          </a:p>
        </p:txBody>
      </p:sp>
      <p:sp>
        <p:nvSpPr>
          <p:cNvPr id="208" name="Google Shape;208;p33"/>
          <p:cNvSpPr/>
          <p:nvPr/>
        </p:nvSpPr>
        <p:spPr>
          <a:xfrm>
            <a:off x="211385" y="1530049"/>
            <a:ext cx="8052719" cy="3416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David Chaum first proposed the concept of E-Cash in 1982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David Chaum then founded a company called Digi Cash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It uses cryptography security and anonymity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Idea has some problem as with traditional currency,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it requires central clearing house or single point of trust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DigiCash declared bankruptcy in 1998</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Many other tried faced the same fate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Calibri"/>
                <a:ea typeface="Calibri"/>
                <a:cs typeface="Calibri"/>
                <a:sym typeface="Calibri"/>
                <a:hlinkClick r:id="rId3"/>
              </a:rPr>
              <a:t>https://www.vice.com/en/article/j5nzx4/what-was-the-first-blockchain</a:t>
            </a:r>
            <a:endParaRPr b="0" i="0" sz="1800" u="none" cap="none" strike="noStrike">
              <a:solidFill>
                <a:srgbClr val="202124"/>
              </a:solidFill>
              <a:latin typeface="Calibri"/>
              <a:ea typeface="Calibri"/>
              <a:cs typeface="Calibri"/>
              <a:sym typeface="Calibri"/>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p:txBody>
      </p:sp>
      <p:sp>
        <p:nvSpPr>
          <p:cNvPr id="209" name="Google Shape;209;p33"/>
          <p:cNvSpPr/>
          <p:nvPr/>
        </p:nvSpPr>
        <p:spPr>
          <a:xfrm>
            <a:off x="4951562" y="1478290"/>
            <a:ext cx="4688417" cy="830997"/>
          </a:xfrm>
          <a:prstGeom prst="rect">
            <a:avLst/>
          </a:prstGeom>
          <a:noFill/>
          <a:ln>
            <a:noFill/>
          </a:ln>
        </p:spPr>
        <p:txBody>
          <a:bodyPr anchorCtr="0" anchor="t" bIns="45700" lIns="91425" spcFirstLastPara="1" rIns="91425" wrap="square" tIns="45700">
            <a:noAutofit/>
          </a:bodyPr>
          <a:lstStyle/>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202124"/>
              </a:solidFill>
              <a:latin typeface="Calibri"/>
              <a:ea typeface="Calibri"/>
              <a:cs typeface="Calibri"/>
              <a:sym typeface="Calibri"/>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202124"/>
              </a:solidFill>
              <a:latin typeface="Calibri"/>
              <a:ea typeface="Calibri"/>
              <a:cs typeface="Calibri"/>
              <a:sym typeface="Calibri"/>
            </a:endParaRPr>
          </a:p>
        </p:txBody>
      </p:sp>
      <p:pic>
        <p:nvPicPr>
          <p:cNvPr id="210" name="Google Shape;210;p33"/>
          <p:cNvPicPr preferRelativeResize="0"/>
          <p:nvPr/>
        </p:nvPicPr>
        <p:blipFill rotWithShape="1">
          <a:blip r:embed="rId4">
            <a:alphaModFix/>
          </a:blip>
          <a:srcRect b="0" l="0" r="0" t="0"/>
          <a:stretch/>
        </p:blipFill>
        <p:spPr>
          <a:xfrm>
            <a:off x="7687213" y="1729810"/>
            <a:ext cx="1257300" cy="226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Story of Digital Cash</a:t>
            </a:r>
            <a:endParaRPr/>
          </a:p>
        </p:txBody>
      </p:sp>
      <p:sp>
        <p:nvSpPr>
          <p:cNvPr id="216" name="Google Shape;216;p34"/>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DigiCash (David Chaum) – 1989 </a:t>
            </a:r>
            <a:endParaRPr>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Mondex (National Westminster Bank) - 1993 </a:t>
            </a:r>
            <a:endParaRPr>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CyberCash (Lynch, Melton, Crocker &amp; Wilson) – 1994 </a:t>
            </a:r>
            <a:endParaRPr>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E-gold (Gold &amp; Silver Reserve) – 1996 </a:t>
            </a:r>
            <a:endParaRPr>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b="1" lang="en">
                <a:latin typeface="Calibri"/>
                <a:ea typeface="Calibri"/>
                <a:cs typeface="Calibri"/>
                <a:sym typeface="Calibri"/>
              </a:rPr>
              <a:t>Hashcash (Adam Back) – 1997 (Hashing and Cryptography usage)</a:t>
            </a:r>
            <a:endParaRPr b="1">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b="1" lang="en">
                <a:latin typeface="Calibri"/>
                <a:ea typeface="Calibri"/>
                <a:cs typeface="Calibri"/>
                <a:sym typeface="Calibri"/>
              </a:rPr>
              <a:t>Bit Gold (Nick Szabo) – 1998 (Smart Contract)</a:t>
            </a:r>
            <a:endParaRPr b="1">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b="1" lang="en">
                <a:latin typeface="Calibri"/>
                <a:ea typeface="Calibri"/>
                <a:cs typeface="Calibri"/>
                <a:sym typeface="Calibri"/>
              </a:rPr>
              <a:t>B-Money (Wei Dai) - 1998</a:t>
            </a:r>
            <a:r>
              <a:rPr lang="en">
                <a:latin typeface="Calibri"/>
                <a:ea typeface="Calibri"/>
                <a:cs typeface="Calibri"/>
                <a:sym typeface="Calibri"/>
              </a:rPr>
              <a:t> (Earlier version of Bitcoin)</a:t>
            </a:r>
            <a:endParaRPr>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a:latin typeface="Calibri"/>
                <a:ea typeface="Calibri"/>
                <a:cs typeface="Calibri"/>
                <a:sym typeface="Calibri"/>
              </a:rPr>
              <a:t>Lucre (Ben Laurie) – 1999 </a:t>
            </a:r>
            <a:endParaRPr>
              <a:latin typeface="Calibri"/>
              <a:ea typeface="Calibri"/>
              <a:cs typeface="Calibri"/>
              <a:sym typeface="Calibri"/>
            </a:endParaRPr>
          </a:p>
          <a:p>
            <a:pPr indent="-228600" lvl="0" marL="457200" rtl="0" algn="l">
              <a:lnSpc>
                <a:spcPct val="115000"/>
              </a:lnSpc>
              <a:spcBef>
                <a:spcPts val="0"/>
              </a:spcBef>
              <a:spcAft>
                <a:spcPts val="0"/>
              </a:spcAft>
              <a:buClr>
                <a:srgbClr val="000000"/>
              </a:buClr>
              <a:buSzPts val="1800"/>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33575" y="246825"/>
            <a:ext cx="87465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300">
                <a:latin typeface="Merriweather"/>
                <a:ea typeface="Merriweather"/>
                <a:cs typeface="Merriweather"/>
                <a:sym typeface="Merriweather"/>
              </a:rPr>
              <a:t>Why is there so much hype around blockchain technology?</a:t>
            </a:r>
            <a:endParaRPr sz="2300">
              <a:solidFill>
                <a:srgbClr val="000000"/>
              </a:solidFill>
              <a:latin typeface="Merriweather"/>
              <a:ea typeface="Merriweather"/>
              <a:cs typeface="Merriweather"/>
              <a:sym typeface="Merriweather"/>
            </a:endParaRPr>
          </a:p>
        </p:txBody>
      </p:sp>
      <p:sp>
        <p:nvSpPr>
          <p:cNvPr id="222" name="Google Shape;222;p35"/>
          <p:cNvSpPr txBox="1"/>
          <p:nvPr/>
        </p:nvSpPr>
        <p:spPr>
          <a:xfrm>
            <a:off x="41050" y="1260300"/>
            <a:ext cx="9072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1A1A1A"/>
                </a:solidFill>
                <a:latin typeface="Calibri"/>
                <a:ea typeface="Calibri"/>
                <a:cs typeface="Calibri"/>
                <a:sym typeface="Calibri"/>
              </a:rPr>
              <a:t>There have been many unsuccessful attempts to create digital money in past</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A1A1A"/>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rgbClr val="1A1A1A"/>
                </a:solidFill>
                <a:latin typeface="Calibri"/>
                <a:ea typeface="Calibri"/>
                <a:cs typeface="Calibri"/>
                <a:sym typeface="Calibri"/>
              </a:rPr>
              <a:t>The prevailing issue is trust</a:t>
            </a:r>
            <a:r>
              <a:rPr b="0" i="0" lang="en" sz="1700" u="none" cap="none" strike="noStrike">
                <a:solidFill>
                  <a:srgbClr val="1A1A1A"/>
                </a:solidFill>
                <a:latin typeface="Calibri"/>
                <a:ea typeface="Calibri"/>
                <a:cs typeface="Calibri"/>
                <a:sym typeface="Calibri"/>
              </a:rPr>
              <a:t>. If someone creates a new currency called X dollar, how can we trust that they won't give themselves million X dollars, or steal your X dollars for themselves?</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A1A1A"/>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rgbClr val="1A1A1A"/>
                </a:solidFill>
                <a:latin typeface="Calibri"/>
                <a:ea typeface="Calibri"/>
                <a:cs typeface="Calibri"/>
                <a:sym typeface="Calibri"/>
              </a:rPr>
              <a:t>Bitcoin </a:t>
            </a:r>
            <a:r>
              <a:rPr b="0" i="0" lang="en" sz="1700" u="none" cap="none" strike="noStrike">
                <a:solidFill>
                  <a:srgbClr val="1A1A1A"/>
                </a:solidFill>
                <a:latin typeface="Calibri"/>
                <a:ea typeface="Calibri"/>
                <a:cs typeface="Calibri"/>
                <a:sym typeface="Calibri"/>
              </a:rPr>
              <a:t>was designed to solve this problem using specific type of database called </a:t>
            </a:r>
            <a:r>
              <a:rPr b="0" i="0" lang="en" sz="1700" u="sng" cap="none" strike="noStrike">
                <a:solidFill>
                  <a:srgbClr val="1A1A1A"/>
                </a:solidFill>
                <a:latin typeface="Calibri"/>
                <a:ea typeface="Calibri"/>
                <a:cs typeface="Calibri"/>
                <a:sym typeface="Calibri"/>
              </a:rPr>
              <a:t>blockchain</a:t>
            </a:r>
            <a:r>
              <a:rPr b="0" i="0" lang="en" sz="1700" u="none" cap="none" strike="noStrike">
                <a:solidFill>
                  <a:srgbClr val="1A1A1A"/>
                </a:solidFill>
                <a:latin typeface="Calibri"/>
                <a:ea typeface="Calibri"/>
                <a:cs typeface="Calibri"/>
                <a:sym typeface="Calibri"/>
              </a:rPr>
              <a:t>.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A1A1A"/>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1A1A1A"/>
                </a:solidFill>
                <a:latin typeface="Calibri"/>
                <a:ea typeface="Calibri"/>
                <a:cs typeface="Calibri"/>
                <a:sym typeface="Calibri"/>
              </a:rPr>
              <a:t>Most normal databases, i.e. </a:t>
            </a:r>
            <a:r>
              <a:rPr b="0" i="0" lang="en" sz="1700" u="sng" cap="none" strike="noStrike">
                <a:solidFill>
                  <a:srgbClr val="1A1A1A"/>
                </a:solidFill>
                <a:latin typeface="Calibri"/>
                <a:ea typeface="Calibri"/>
                <a:cs typeface="Calibri"/>
                <a:sym typeface="Calibri"/>
              </a:rPr>
              <a:t>SQL database,</a:t>
            </a:r>
            <a:r>
              <a:rPr b="0" i="0" lang="en" sz="1700" u="none" cap="none" strike="noStrike">
                <a:solidFill>
                  <a:srgbClr val="1A1A1A"/>
                </a:solidFill>
                <a:latin typeface="Calibri"/>
                <a:ea typeface="Calibri"/>
                <a:cs typeface="Calibri"/>
                <a:sym typeface="Calibri"/>
              </a:rPr>
              <a:t> have </a:t>
            </a:r>
            <a:r>
              <a:rPr b="0" i="0" lang="en" sz="1700" u="sng" cap="none" strike="noStrike">
                <a:solidFill>
                  <a:srgbClr val="1A1A1A"/>
                </a:solidFill>
                <a:latin typeface="Calibri"/>
                <a:ea typeface="Calibri"/>
                <a:cs typeface="Calibri"/>
                <a:sym typeface="Calibri"/>
              </a:rPr>
              <a:t>someone in charge</a:t>
            </a:r>
            <a:r>
              <a:rPr b="0" i="0" lang="en" sz="1700" u="none" cap="none" strike="noStrike">
                <a:solidFill>
                  <a:srgbClr val="1A1A1A"/>
                </a:solidFill>
                <a:latin typeface="Calibri"/>
                <a:ea typeface="Calibri"/>
                <a:cs typeface="Calibri"/>
                <a:sym typeface="Calibri"/>
              </a:rPr>
              <a:t> who can change the entries (e.g. giving themselves a million X dollars).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1A1A1A"/>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1A1A1A"/>
                </a:solidFill>
                <a:latin typeface="Calibri"/>
                <a:ea typeface="Calibri"/>
                <a:cs typeface="Calibri"/>
                <a:sym typeface="Calibri"/>
              </a:rPr>
              <a:t>Blockchain is different because nobody is in charge</a:t>
            </a:r>
            <a:r>
              <a:rPr b="0" i="0" lang="en" sz="1700" u="none" cap="none" strike="noStrike">
                <a:solidFill>
                  <a:srgbClr val="1A1A1A"/>
                </a:solidFill>
                <a:latin typeface="Calibri"/>
                <a:ea typeface="Calibri"/>
                <a:cs typeface="Calibri"/>
                <a:sym typeface="Calibri"/>
              </a:rPr>
              <a:t>; </a:t>
            </a:r>
            <a:r>
              <a:rPr b="0" i="0" lang="en" sz="1700" u="sng" cap="none" strike="noStrike">
                <a:solidFill>
                  <a:srgbClr val="1A1A1A"/>
                </a:solidFill>
                <a:latin typeface="Calibri"/>
                <a:ea typeface="Calibri"/>
                <a:cs typeface="Calibri"/>
                <a:sym typeface="Calibri"/>
              </a:rPr>
              <a:t>it’s run by the people who use it</a:t>
            </a:r>
            <a:r>
              <a:rPr b="0" i="0" lang="en" sz="1700" u="none" cap="none" strike="noStrike">
                <a:solidFill>
                  <a:srgbClr val="1A1A1A"/>
                </a:solidFill>
                <a:latin typeface="Calibri"/>
                <a:ea typeface="Calibri"/>
                <a:cs typeface="Calibri"/>
                <a:sym typeface="Calibri"/>
              </a:rPr>
              <a:t>.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1A1A1A"/>
                </a:solidFill>
                <a:latin typeface="Calibri"/>
                <a:ea typeface="Calibri"/>
                <a:cs typeface="Calibri"/>
                <a:sym typeface="Calibri"/>
              </a:rPr>
              <a:t>What’s more, bitcoins can’t be faked, hacked or </a:t>
            </a:r>
            <a:r>
              <a:rPr b="0" i="0" lang="en" sz="1700" u="sng" cap="none" strike="noStrike">
                <a:solidFill>
                  <a:srgbClr val="1A1A1A"/>
                </a:solidFill>
                <a:latin typeface="Calibri"/>
                <a:ea typeface="Calibri"/>
                <a:cs typeface="Calibri"/>
                <a:sym typeface="Calibri"/>
              </a:rPr>
              <a:t>double spent</a:t>
            </a:r>
            <a:r>
              <a:rPr b="0" i="0" lang="en" sz="1700" u="none" cap="none" strike="noStrike">
                <a:solidFill>
                  <a:srgbClr val="1A1A1A"/>
                </a:solidFill>
                <a:latin typeface="Calibri"/>
                <a:ea typeface="Calibri"/>
                <a:cs typeface="Calibri"/>
                <a:sym typeface="Calibri"/>
              </a:rPr>
              <a:t> – so people that own this money </a:t>
            </a:r>
            <a:r>
              <a:rPr b="0" i="0" lang="en" sz="1700" u="sng" cap="none" strike="noStrike">
                <a:solidFill>
                  <a:srgbClr val="1A1A1A"/>
                </a:solidFill>
                <a:latin typeface="Calibri"/>
                <a:ea typeface="Calibri"/>
                <a:cs typeface="Calibri"/>
                <a:sym typeface="Calibri"/>
              </a:rPr>
              <a:t>can trust </a:t>
            </a:r>
            <a:r>
              <a:rPr b="0" i="0" lang="en" sz="1700" u="none" cap="none" strike="noStrike">
                <a:solidFill>
                  <a:srgbClr val="1A1A1A"/>
                </a:solidFill>
                <a:latin typeface="Calibri"/>
                <a:ea typeface="Calibri"/>
                <a:cs typeface="Calibri"/>
                <a:sym typeface="Calibri"/>
              </a:rPr>
              <a:t>that it has some value.</a:t>
            </a:r>
            <a:endParaRPr b="0" i="0" sz="13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460950" y="207753"/>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Double Spend Problem</a:t>
            </a:r>
            <a:endParaRPr sz="2800">
              <a:solidFill>
                <a:srgbClr val="000000"/>
              </a:solidFill>
              <a:latin typeface="Merriweather"/>
              <a:ea typeface="Merriweather"/>
              <a:cs typeface="Merriweather"/>
              <a:sym typeface="Merriweather"/>
            </a:endParaRPr>
          </a:p>
        </p:txBody>
      </p:sp>
      <p:sp>
        <p:nvSpPr>
          <p:cNvPr id="228" name="Google Shape;228;p36"/>
          <p:cNvSpPr txBox="1"/>
          <p:nvPr/>
        </p:nvSpPr>
        <p:spPr>
          <a:xfrm>
            <a:off x="269650" y="1260308"/>
            <a:ext cx="887435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arial"/>
                <a:ea typeface="arial"/>
                <a:cs typeface="arial"/>
                <a:sym typeface="arial"/>
              </a:rPr>
              <a:t>The Double Spend Problem describes </a:t>
            </a:r>
            <a:r>
              <a:rPr b="1" i="0" lang="en" sz="1800" u="none" cap="none" strike="noStrike">
                <a:solidFill>
                  <a:srgbClr val="202124"/>
                </a:solidFill>
                <a:latin typeface="arial"/>
                <a:ea typeface="arial"/>
                <a:cs typeface="arial"/>
                <a:sym typeface="arial"/>
              </a:rPr>
              <a:t>the difficulty of ensuring digital money is not easily duplicated</a:t>
            </a:r>
            <a:r>
              <a:rPr b="0" i="0" lang="en" sz="1800" u="none" cap="none" strike="noStrike">
                <a:solidFill>
                  <a:srgbClr val="202124"/>
                </a:solidFill>
                <a:latin typeface="arial"/>
                <a:ea typeface="arial"/>
                <a:cs typeface="arial"/>
                <a:sym typeface="arial"/>
              </a:rPr>
              <a:t>.</a:t>
            </a:r>
            <a:endParaRPr b="1" i="0" sz="1100" u="none" cap="none" strike="noStrike">
              <a:solidFill>
                <a:srgbClr val="000000"/>
              </a:solidFill>
              <a:latin typeface="Arial"/>
              <a:ea typeface="Arial"/>
              <a:cs typeface="Arial"/>
              <a:sym typeface="Arial"/>
            </a:endParaRPr>
          </a:p>
        </p:txBody>
      </p:sp>
      <p:pic>
        <p:nvPicPr>
          <p:cNvPr descr="What is Double Spending &amp; How Does Bitcoin Handle It?" id="229" name="Google Shape;229;p36"/>
          <p:cNvPicPr preferRelativeResize="0"/>
          <p:nvPr/>
        </p:nvPicPr>
        <p:blipFill rotWithShape="1">
          <a:blip r:embed="rId3">
            <a:alphaModFix/>
          </a:blip>
          <a:srcRect b="0" l="0" r="0" t="0"/>
          <a:stretch/>
        </p:blipFill>
        <p:spPr>
          <a:xfrm>
            <a:off x="2992105" y="1646448"/>
            <a:ext cx="5004886" cy="34970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460950" y="207753"/>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Double Spend Problem</a:t>
            </a:r>
            <a:endParaRPr sz="2800">
              <a:solidFill>
                <a:srgbClr val="000000"/>
              </a:solidFill>
              <a:latin typeface="Merriweather"/>
              <a:ea typeface="Merriweather"/>
              <a:cs typeface="Merriweather"/>
              <a:sym typeface="Merriweather"/>
            </a:endParaRPr>
          </a:p>
        </p:txBody>
      </p:sp>
      <p:pic>
        <p:nvPicPr>
          <p:cNvPr descr="What is double-spending? — Bitpanda Academy" id="235" name="Google Shape;235;p37"/>
          <p:cNvPicPr preferRelativeResize="0"/>
          <p:nvPr/>
        </p:nvPicPr>
        <p:blipFill rotWithShape="1">
          <a:blip r:embed="rId3">
            <a:alphaModFix/>
          </a:blip>
          <a:srcRect b="5128" l="-424" r="424" t="6915"/>
          <a:stretch/>
        </p:blipFill>
        <p:spPr>
          <a:xfrm>
            <a:off x="709288" y="1299569"/>
            <a:ext cx="7572709" cy="38439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39" name="Shape 239"/>
        <p:cNvGrpSpPr/>
        <p:nvPr/>
      </p:nvGrpSpPr>
      <p:grpSpPr>
        <a:xfrm>
          <a:off x="0" y="0"/>
          <a:ext cx="0" cy="0"/>
          <a:chOff x="0" y="0"/>
          <a:chExt cx="0" cy="0"/>
        </a:xfrm>
      </p:grpSpPr>
      <p:sp>
        <p:nvSpPr>
          <p:cNvPr id="240" name="Google Shape;240;p38"/>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Blockchain</a:t>
            </a:r>
            <a:endParaRPr>
              <a:solidFill>
                <a:srgbClr val="000000"/>
              </a:solidFill>
              <a:latin typeface="Merriweather"/>
              <a:ea typeface="Merriweather"/>
              <a:cs typeface="Merriweather"/>
              <a:sym typeface="Merriweather"/>
            </a:endParaRPr>
          </a:p>
        </p:txBody>
      </p:sp>
      <p:sp>
        <p:nvSpPr>
          <p:cNvPr id="241" name="Google Shape;241;p38"/>
          <p:cNvSpPr/>
          <p:nvPr/>
        </p:nvSpPr>
        <p:spPr>
          <a:xfrm>
            <a:off x="242208" y="1855116"/>
            <a:ext cx="5949215" cy="291169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“The blockchain is an </a:t>
            </a:r>
            <a:r>
              <a:rPr b="0" i="0" lang="en" sz="1800" u="sng" cap="none" strike="noStrike">
                <a:solidFill>
                  <a:srgbClr val="202124"/>
                </a:solidFill>
                <a:latin typeface="Calibri"/>
                <a:ea typeface="Calibri"/>
                <a:cs typeface="Calibri"/>
                <a:sym typeface="Calibri"/>
              </a:rPr>
              <a:t>incorruptible</a:t>
            </a:r>
            <a:r>
              <a:rPr b="0" i="0" lang="en" sz="1800" u="none" cap="none" strike="noStrike">
                <a:solidFill>
                  <a:srgbClr val="202124"/>
                </a:solidFill>
                <a:latin typeface="Calibri"/>
                <a:ea typeface="Calibri"/>
                <a:cs typeface="Calibri"/>
                <a:sym typeface="Calibri"/>
              </a:rPr>
              <a:t> digital ledger of economic transactions that can be programmed to record </a:t>
            </a:r>
            <a:r>
              <a:rPr b="0" i="0" lang="en" sz="1800" u="sng" cap="none" strike="noStrike">
                <a:solidFill>
                  <a:srgbClr val="202124"/>
                </a:solidFill>
                <a:latin typeface="Calibri"/>
                <a:ea typeface="Calibri"/>
                <a:cs typeface="Calibri"/>
                <a:sym typeface="Calibri"/>
              </a:rPr>
              <a:t>not just financial transactions </a:t>
            </a:r>
            <a:r>
              <a:rPr b="0" i="0" lang="en" sz="1800" u="none" cap="none" strike="noStrike">
                <a:solidFill>
                  <a:srgbClr val="202124"/>
                </a:solidFill>
                <a:latin typeface="Calibri"/>
                <a:ea typeface="Calibri"/>
                <a:cs typeface="Calibri"/>
                <a:sym typeface="Calibri"/>
              </a:rPr>
              <a:t>but </a:t>
            </a:r>
            <a:r>
              <a:rPr b="0" i="0" lang="en" sz="1800" u="sng" cap="none" strike="noStrike">
                <a:solidFill>
                  <a:srgbClr val="202124"/>
                </a:solidFill>
                <a:latin typeface="Calibri"/>
                <a:ea typeface="Calibri"/>
                <a:cs typeface="Calibri"/>
                <a:sym typeface="Calibri"/>
              </a:rPr>
              <a:t>virtually every thing of value</a:t>
            </a:r>
            <a:r>
              <a:rPr b="0" i="0" lang="en" sz="1800" u="none" cap="none" strike="noStrike">
                <a:solidFill>
                  <a:srgbClr val="202124"/>
                </a:solidFill>
                <a:latin typeface="Calibri"/>
                <a:ea typeface="Calibri"/>
                <a:cs typeface="Calibri"/>
                <a:sym typeface="Calibri"/>
              </a:rPr>
              <a:t>.” </a:t>
            </a:r>
            <a:endParaRPr b="0" i="0" sz="1600" u="none" cap="none" strike="noStrike">
              <a:solidFill>
                <a:srgbClr val="202124"/>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202124"/>
                </a:solidFill>
                <a:latin typeface="Calibri"/>
                <a:ea typeface="Calibri"/>
                <a:cs typeface="Calibri"/>
                <a:sym typeface="Calibri"/>
              </a:rPr>
              <a:t>                - Don &amp; Alex Tapscott, authors Blockchain Revolution (2016)</a:t>
            </a:r>
            <a:endParaRPr b="0" i="0" sz="1400" u="none" cap="none" strike="noStrike">
              <a:solidFill>
                <a:srgbClr val="000000"/>
              </a:solidFill>
              <a:latin typeface="Arial"/>
              <a:ea typeface="Arial"/>
              <a:cs typeface="Arial"/>
              <a:sym typeface="Arial"/>
            </a:endParaRPr>
          </a:p>
          <a:p>
            <a:pPr indent="0" lvl="4" marL="0" marR="0" rtl="0" algn="l">
              <a:lnSpc>
                <a:spcPct val="15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71450" lvl="4"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0" lvl="5"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202124"/>
              </a:solidFill>
              <a:latin typeface="Calibri"/>
              <a:ea typeface="Calibri"/>
              <a:cs typeface="Calibri"/>
              <a:sym typeface="Calibri"/>
            </a:endParaRPr>
          </a:p>
        </p:txBody>
      </p:sp>
      <p:pic>
        <p:nvPicPr>
          <p:cNvPr id="242" name="Google Shape;242;p38"/>
          <p:cNvPicPr preferRelativeResize="0"/>
          <p:nvPr/>
        </p:nvPicPr>
        <p:blipFill rotWithShape="1">
          <a:blip r:embed="rId3">
            <a:alphaModFix/>
          </a:blip>
          <a:srcRect b="0" l="0" r="0" t="0"/>
          <a:stretch/>
        </p:blipFill>
        <p:spPr>
          <a:xfrm>
            <a:off x="6191423" y="1355388"/>
            <a:ext cx="2952577" cy="34114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a blockchain?</a:t>
            </a:r>
            <a:endParaRPr>
              <a:solidFill>
                <a:srgbClr val="000000"/>
              </a:solidFill>
              <a:latin typeface="Merriweather"/>
              <a:ea typeface="Merriweather"/>
              <a:cs typeface="Merriweather"/>
              <a:sym typeface="Merriweather"/>
            </a:endParaRPr>
          </a:p>
        </p:txBody>
      </p:sp>
      <p:pic>
        <p:nvPicPr>
          <p:cNvPr id="248" name="Google Shape;248;p39"/>
          <p:cNvPicPr preferRelativeResize="0"/>
          <p:nvPr/>
        </p:nvPicPr>
        <p:blipFill rotWithShape="1">
          <a:blip r:embed="rId3">
            <a:alphaModFix/>
          </a:blip>
          <a:srcRect b="0" l="0" r="0" t="0"/>
          <a:stretch/>
        </p:blipFill>
        <p:spPr>
          <a:xfrm>
            <a:off x="1181528" y="1302430"/>
            <a:ext cx="6093423" cy="2889428"/>
          </a:xfrm>
          <a:prstGeom prst="rect">
            <a:avLst/>
          </a:prstGeom>
          <a:noFill/>
          <a:ln>
            <a:noFill/>
          </a:ln>
        </p:spPr>
      </p:pic>
      <p:sp>
        <p:nvSpPr>
          <p:cNvPr id="249" name="Google Shape;249;p39"/>
          <p:cNvSpPr txBox="1"/>
          <p:nvPr/>
        </p:nvSpPr>
        <p:spPr>
          <a:xfrm>
            <a:off x="198728" y="4220170"/>
            <a:ext cx="87684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Blockchain is a time-stamped series of immutable record of data is managed by cluster of computers not owned by any single entity. Each of these blocks of data are secured and bound to each other using cryptographic principles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a blockchain?</a:t>
            </a:r>
            <a:endParaRPr>
              <a:solidFill>
                <a:srgbClr val="000000"/>
              </a:solidFill>
              <a:latin typeface="Merriweather"/>
              <a:ea typeface="Merriweather"/>
              <a:cs typeface="Merriweather"/>
              <a:sym typeface="Merriweather"/>
            </a:endParaRPr>
          </a:p>
        </p:txBody>
      </p:sp>
      <p:sp>
        <p:nvSpPr>
          <p:cNvPr id="255" name="Google Shape;255;p40"/>
          <p:cNvSpPr txBox="1"/>
          <p:nvPr/>
        </p:nvSpPr>
        <p:spPr>
          <a:xfrm>
            <a:off x="354817" y="1380625"/>
            <a:ext cx="8222100" cy="300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Stable, Robust &amp; Durable,</a:t>
            </a:r>
            <a:endParaRPr b="0" i="0" sz="18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No single point of failure.</a:t>
            </a:r>
            <a:endParaRPr b="0" i="0" sz="18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No single node/server is the data owner</a:t>
            </a:r>
            <a:endParaRPr b="0" i="0" sz="18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Everyone participates as a stakeholder and get financial rewards.</a:t>
            </a:r>
            <a:endParaRPr b="0" i="0" sz="18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No one can change / modify past transactions</a:t>
            </a:r>
            <a:endParaRPr b="0" i="0" sz="18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000000"/>
              </a:buClr>
              <a:buSzPts val="2200"/>
              <a:buFont typeface="Noto Sans Symbols"/>
              <a:buChar char="▪"/>
            </a:pPr>
            <a:r>
              <a:rPr b="0" i="0" lang="en" sz="1800" u="none" cap="none" strike="noStrike">
                <a:solidFill>
                  <a:srgbClr val="000000"/>
                </a:solidFill>
                <a:latin typeface="Roboto"/>
                <a:ea typeface="Roboto"/>
                <a:cs typeface="Roboto"/>
                <a:sym typeface="Roboto"/>
              </a:rPr>
              <a:t>Highly trustworthy, transparent, and incorruptible.</a:t>
            </a:r>
            <a:endParaRPr b="0" i="0" sz="1800" u="none" cap="none" strike="noStrike">
              <a:solidFill>
                <a:srgbClr val="000000"/>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56" name="Google Shape;256;p40"/>
          <p:cNvSpPr/>
          <p:nvPr/>
        </p:nvSpPr>
        <p:spPr>
          <a:xfrm>
            <a:off x="354816" y="4380625"/>
            <a:ext cx="806728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000000"/>
                </a:solidFill>
                <a:latin typeface="Roboto"/>
                <a:ea typeface="Roboto"/>
                <a:cs typeface="Roboto"/>
                <a:sym typeface="Roboto"/>
              </a:rPr>
              <a:t>Ethereum</a:t>
            </a:r>
            <a:r>
              <a:rPr b="1" i="0" lang="en" sz="1600" u="none" cap="none" strike="noStrike">
                <a:solidFill>
                  <a:srgbClr val="000000"/>
                </a:solidFill>
                <a:latin typeface="Roboto"/>
                <a:ea typeface="Roboto"/>
                <a:cs typeface="Roboto"/>
                <a:sym typeface="Roboto"/>
              </a:rPr>
              <a:t> also allows extending its functionality with the help of </a:t>
            </a:r>
            <a:r>
              <a:rPr b="1" i="0" lang="en" sz="1600" u="sng" cap="none" strike="noStrike">
                <a:solidFill>
                  <a:srgbClr val="000000"/>
                </a:solidFill>
                <a:latin typeface="Roboto"/>
                <a:ea typeface="Roboto"/>
                <a:cs typeface="Roboto"/>
                <a:sym typeface="Roboto"/>
              </a:rPr>
              <a:t>smart contracts.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60" name="Shape 260"/>
        <p:cNvGrpSpPr/>
        <p:nvPr/>
      </p:nvGrpSpPr>
      <p:grpSpPr>
        <a:xfrm>
          <a:off x="0" y="0"/>
          <a:ext cx="0" cy="0"/>
          <a:chOff x="0" y="0"/>
          <a:chExt cx="0" cy="0"/>
        </a:xfrm>
      </p:grpSpPr>
      <p:sp>
        <p:nvSpPr>
          <p:cNvPr id="261" name="Google Shape;261;p41"/>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Blockchain - Detail</a:t>
            </a:r>
            <a:endParaRPr>
              <a:solidFill>
                <a:srgbClr val="000000"/>
              </a:solidFill>
              <a:latin typeface="Merriweather"/>
              <a:ea typeface="Merriweather"/>
              <a:cs typeface="Merriweather"/>
              <a:sym typeface="Merriweather"/>
            </a:endParaRPr>
          </a:p>
        </p:txBody>
      </p:sp>
      <p:sp>
        <p:nvSpPr>
          <p:cNvPr id="262" name="Google Shape;262;p41"/>
          <p:cNvSpPr/>
          <p:nvPr/>
        </p:nvSpPr>
        <p:spPr>
          <a:xfrm>
            <a:off x="250229" y="1446042"/>
            <a:ext cx="8203960" cy="3293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Blockchain is a system of recording information in a way that makes it difficult or impossible to change, hack, or cheat the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A blockchain is essentially a </a:t>
            </a:r>
            <a:r>
              <a:rPr b="0" i="0" lang="en" sz="1600" u="sng" cap="none" strike="noStrike">
                <a:solidFill>
                  <a:srgbClr val="1A1A1A"/>
                </a:solidFill>
                <a:latin typeface="Arial"/>
                <a:ea typeface="Arial"/>
                <a:cs typeface="Arial"/>
                <a:sym typeface="Arial"/>
              </a:rPr>
              <a:t>distributed ledger of transactions </a:t>
            </a:r>
            <a:r>
              <a:rPr b="0" i="0" lang="en" sz="1600" u="none" cap="none" strike="noStrike">
                <a:solidFill>
                  <a:srgbClr val="1A1A1A"/>
                </a:solidFill>
                <a:latin typeface="Arial"/>
                <a:ea typeface="Arial"/>
                <a:cs typeface="Arial"/>
                <a:sym typeface="Arial"/>
              </a:rPr>
              <a:t>that is duplicated and distributed across the entire network of computer systems on the blockchain.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Each block in the chain contains a number of transactions, and every time a new transaction occurs on the blockchain, a record of that transaction is added to every participant’s ledger.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The decentralised database managed by multiple participants is known as Distributed Ledger Technology (DLT).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sp>
        <p:nvSpPr>
          <p:cNvPr id="81" name="Google Shape;81;p15"/>
          <p:cNvSpPr txBox="1"/>
          <p:nvPr>
            <p:ph idx="1" type="body"/>
          </p:nvPr>
        </p:nvSpPr>
        <p:spPr>
          <a:xfrm>
            <a:off x="5832508" y="2207458"/>
            <a:ext cx="3311492" cy="2464749"/>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sz="1400"/>
              <a:t>Today Swift remains a non-profit co-operative, with 11,000 members and facilitating payments worth an eye-popping $1.5tn a day. It does this not by actually moving money, but by enabling banks to dispatch messages that credit or debit their accounts as payments occur.</a:t>
            </a:r>
            <a:endParaRPr/>
          </a:p>
        </p:txBody>
      </p:sp>
      <p:pic>
        <p:nvPicPr>
          <p:cNvPr id="82" name="Google Shape;82;p15"/>
          <p:cNvPicPr preferRelativeResize="0"/>
          <p:nvPr/>
        </p:nvPicPr>
        <p:blipFill rotWithShape="1">
          <a:blip r:embed="rId3">
            <a:alphaModFix/>
          </a:blip>
          <a:srcRect b="0" l="0" r="0" t="0"/>
          <a:stretch/>
        </p:blipFill>
        <p:spPr>
          <a:xfrm>
            <a:off x="432746" y="2098379"/>
            <a:ext cx="5399762" cy="3045121"/>
          </a:xfrm>
          <a:prstGeom prst="rect">
            <a:avLst/>
          </a:prstGeom>
          <a:noFill/>
          <a:ln>
            <a:noFill/>
          </a:ln>
        </p:spPr>
      </p:pic>
      <p:pic>
        <p:nvPicPr>
          <p:cNvPr id="83" name="Google Shape;83;p15"/>
          <p:cNvPicPr preferRelativeResize="0"/>
          <p:nvPr/>
        </p:nvPicPr>
        <p:blipFill rotWithShape="1">
          <a:blip r:embed="rId4">
            <a:alphaModFix/>
          </a:blip>
          <a:srcRect b="0" l="0" r="0" t="0"/>
          <a:stretch/>
        </p:blipFill>
        <p:spPr>
          <a:xfrm>
            <a:off x="471900" y="1241129"/>
            <a:ext cx="7458075" cy="857250"/>
          </a:xfrm>
          <a:prstGeom prst="rect">
            <a:avLst/>
          </a:prstGeom>
          <a:noFill/>
          <a:ln>
            <a:noFill/>
          </a:ln>
        </p:spPr>
      </p:pic>
      <p:pic>
        <p:nvPicPr>
          <p:cNvPr id="84" name="Google Shape;84;p15"/>
          <p:cNvPicPr preferRelativeResize="0"/>
          <p:nvPr/>
        </p:nvPicPr>
        <p:blipFill rotWithShape="1">
          <a:blip r:embed="rId5">
            <a:alphaModFix/>
          </a:blip>
          <a:srcRect b="0" l="0" r="0" t="0"/>
          <a:stretch/>
        </p:blipFill>
        <p:spPr>
          <a:xfrm>
            <a:off x="6014466" y="4672207"/>
            <a:ext cx="1733550" cy="42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66" name="Shape 266"/>
        <p:cNvGrpSpPr/>
        <p:nvPr/>
      </p:nvGrpSpPr>
      <p:grpSpPr>
        <a:xfrm>
          <a:off x="0" y="0"/>
          <a:ext cx="0" cy="0"/>
          <a:chOff x="0" y="0"/>
          <a:chExt cx="0" cy="0"/>
        </a:xfrm>
      </p:grpSpPr>
      <p:sp>
        <p:nvSpPr>
          <p:cNvPr id="267" name="Google Shape;267;p42"/>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Blockchain – Detail 		</a:t>
            </a:r>
            <a:r>
              <a:rPr lang="en" sz="2400">
                <a:latin typeface="Merriweather"/>
                <a:ea typeface="Merriweather"/>
                <a:cs typeface="Merriweather"/>
                <a:sym typeface="Merriweather"/>
              </a:rPr>
              <a:t>Cont</a:t>
            </a:r>
            <a:r>
              <a:rPr lang="en">
                <a:latin typeface="Merriweather"/>
                <a:ea typeface="Merriweather"/>
                <a:cs typeface="Merriweather"/>
                <a:sym typeface="Merriweather"/>
              </a:rPr>
              <a:t>…</a:t>
            </a:r>
            <a:endParaRPr>
              <a:solidFill>
                <a:srgbClr val="000000"/>
              </a:solidFill>
              <a:latin typeface="Merriweather"/>
              <a:ea typeface="Merriweather"/>
              <a:cs typeface="Merriweather"/>
              <a:sym typeface="Merriweather"/>
            </a:endParaRPr>
          </a:p>
        </p:txBody>
      </p:sp>
      <p:sp>
        <p:nvSpPr>
          <p:cNvPr id="268" name="Google Shape;268;p42"/>
          <p:cNvSpPr/>
          <p:nvPr/>
        </p:nvSpPr>
        <p:spPr>
          <a:xfrm>
            <a:off x="250229" y="1446042"/>
            <a:ext cx="8292192" cy="3293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Blockchain is a type of DLT in which transactions are recorded with an immutable cryptographic signature called a </a:t>
            </a:r>
            <a:r>
              <a:rPr b="0" i="0" lang="en" sz="1600" u="sng" cap="none" strike="noStrike">
                <a:solidFill>
                  <a:schemeClr val="hlink"/>
                </a:solidFill>
                <a:latin typeface="Arial"/>
                <a:ea typeface="Arial"/>
                <a:cs typeface="Arial"/>
                <a:sym typeface="Arial"/>
                <a:hlinkClick r:id="rId3"/>
              </a:rPr>
              <a:t>hash</a:t>
            </a:r>
            <a:r>
              <a:rPr b="0" i="0" lang="en" sz="1600" u="none" cap="none" strike="noStrike">
                <a:solidFill>
                  <a:srgbClr val="1A1A1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This means if one block in one chain was changed, it would be immediately apparent it had been tampered with.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If hackers wanted to corrupt a blockchain system, they would have to change every block in the chain, across all of the distributed versions of the 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Arial"/>
                <a:ea typeface="Arial"/>
                <a:cs typeface="Arial"/>
                <a:sym typeface="Arial"/>
              </a:rPr>
              <a:t>Blockchains such as </a:t>
            </a:r>
            <a:r>
              <a:rPr b="0" i="0" lang="en" sz="1600" u="sng" cap="none" strike="noStrike">
                <a:solidFill>
                  <a:schemeClr val="hlink"/>
                </a:solidFill>
                <a:latin typeface="Arial"/>
                <a:ea typeface="Arial"/>
                <a:cs typeface="Arial"/>
                <a:sym typeface="Arial"/>
                <a:hlinkClick r:id="rId4"/>
              </a:rPr>
              <a:t>Bitcoin </a:t>
            </a:r>
            <a:r>
              <a:rPr b="0" i="0" lang="en" sz="1600" u="none" cap="none" strike="noStrike">
                <a:solidFill>
                  <a:srgbClr val="1A1A1A"/>
                </a:solidFill>
                <a:latin typeface="Arial"/>
                <a:ea typeface="Arial"/>
                <a:cs typeface="Arial"/>
                <a:sym typeface="Arial"/>
              </a:rPr>
              <a:t>and Ethereum are constantly and continually growing as blocks are being added to the chain, which significantly adds to the security of the ledger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72" name="Shape 272"/>
        <p:cNvGrpSpPr/>
        <p:nvPr/>
      </p:nvGrpSpPr>
      <p:grpSpPr>
        <a:xfrm>
          <a:off x="0" y="0"/>
          <a:ext cx="0" cy="0"/>
          <a:chOff x="0" y="0"/>
          <a:chExt cx="0" cy="0"/>
        </a:xfrm>
      </p:grpSpPr>
      <p:sp>
        <p:nvSpPr>
          <p:cNvPr id="273" name="Google Shape;273;p43"/>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Distributed Ledger Technology </a:t>
            </a:r>
            <a:endParaRPr>
              <a:solidFill>
                <a:srgbClr val="000000"/>
              </a:solidFill>
              <a:latin typeface="Merriweather"/>
              <a:ea typeface="Merriweather"/>
              <a:cs typeface="Merriweather"/>
              <a:sym typeface="Merriweather"/>
            </a:endParaRPr>
          </a:p>
        </p:txBody>
      </p:sp>
      <p:sp>
        <p:nvSpPr>
          <p:cNvPr id="274" name="Google Shape;274;p43"/>
          <p:cNvSpPr/>
          <p:nvPr/>
        </p:nvSpPr>
        <p:spPr>
          <a:xfrm>
            <a:off x="250229" y="2793579"/>
            <a:ext cx="8292192"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A1A1A"/>
              </a:solidFill>
              <a:latin typeface="Arial"/>
              <a:ea typeface="Arial"/>
              <a:cs typeface="Arial"/>
              <a:sym typeface="Arial"/>
            </a:endParaRPr>
          </a:p>
        </p:txBody>
      </p:sp>
      <p:pic>
        <p:nvPicPr>
          <p:cNvPr descr="The Properties of Distributed Ledger Technology (DLT) | Blockchain Explained | Euromoney Learning" id="275" name="Google Shape;275;p43"/>
          <p:cNvPicPr preferRelativeResize="0"/>
          <p:nvPr/>
        </p:nvPicPr>
        <p:blipFill rotWithShape="1">
          <a:blip r:embed="rId3">
            <a:alphaModFix/>
          </a:blip>
          <a:srcRect b="10148" l="0" r="0" t="19410"/>
          <a:stretch/>
        </p:blipFill>
        <p:spPr>
          <a:xfrm>
            <a:off x="586325" y="1305427"/>
            <a:ext cx="7911498" cy="34831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79" name="Shape 279"/>
        <p:cNvGrpSpPr/>
        <p:nvPr/>
      </p:nvGrpSpPr>
      <p:grpSpPr>
        <a:xfrm>
          <a:off x="0" y="0"/>
          <a:ext cx="0" cy="0"/>
          <a:chOff x="0" y="0"/>
          <a:chExt cx="0" cy="0"/>
        </a:xfrm>
      </p:grpSpPr>
      <p:sp>
        <p:nvSpPr>
          <p:cNvPr id="280" name="Google Shape;280;p44"/>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Bitcoin </a:t>
            </a:r>
            <a:endParaRPr>
              <a:solidFill>
                <a:srgbClr val="000000"/>
              </a:solidFill>
              <a:latin typeface="Merriweather"/>
              <a:ea typeface="Merriweather"/>
              <a:cs typeface="Merriweather"/>
              <a:sym typeface="Merriweather"/>
            </a:endParaRPr>
          </a:p>
        </p:txBody>
      </p:sp>
      <p:pic>
        <p:nvPicPr>
          <p:cNvPr descr="Bitcoin - Open source P2P money" id="281" name="Google Shape;281;p44"/>
          <p:cNvPicPr preferRelativeResize="0"/>
          <p:nvPr/>
        </p:nvPicPr>
        <p:blipFill rotWithShape="1">
          <a:blip r:embed="rId3">
            <a:alphaModFix/>
          </a:blip>
          <a:srcRect b="0" l="0" r="0" t="0"/>
          <a:stretch/>
        </p:blipFill>
        <p:spPr>
          <a:xfrm>
            <a:off x="5887092" y="4336057"/>
            <a:ext cx="3170643" cy="667846"/>
          </a:xfrm>
          <a:prstGeom prst="rect">
            <a:avLst/>
          </a:prstGeom>
          <a:noFill/>
          <a:ln>
            <a:noFill/>
          </a:ln>
        </p:spPr>
      </p:pic>
      <p:sp>
        <p:nvSpPr>
          <p:cNvPr id="282" name="Google Shape;282;p44"/>
          <p:cNvSpPr/>
          <p:nvPr/>
        </p:nvSpPr>
        <p:spPr>
          <a:xfrm>
            <a:off x="242208" y="1252648"/>
            <a:ext cx="8696309" cy="438581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In 2008 a white paper was published “Bitcoin: A Peer-to-Peer Electronic Cash System.” by Satoshi Nakamoto</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In 2009 first ever block of bitcoin, known as Genesis Block was mined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Bitcoin uses:</a:t>
            </a:r>
            <a:endParaRPr b="0" i="0" sz="1400" u="none" cap="none" strike="noStrike">
              <a:solidFill>
                <a:srgbClr val="000000"/>
              </a:solidFill>
              <a:latin typeface="Arial"/>
              <a:ea typeface="Arial"/>
              <a:cs typeface="Arial"/>
              <a:sym typeface="Arial"/>
            </a:endParaRPr>
          </a:p>
          <a:p>
            <a:pPr indent="0" lvl="4"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 Secure digital signatures</a:t>
            </a:r>
            <a:endParaRPr b="0" i="0" sz="1400" u="none" cap="none" strike="noStrike">
              <a:solidFill>
                <a:srgbClr val="000000"/>
              </a:solidFill>
              <a:latin typeface="Arial"/>
              <a:ea typeface="Arial"/>
              <a:cs typeface="Arial"/>
              <a:sym typeface="Arial"/>
            </a:endParaRPr>
          </a:p>
          <a:p>
            <a:pPr indent="0" lvl="4"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 Not requiring the use of a third party</a:t>
            </a:r>
            <a:endParaRPr b="0" i="0" sz="1400" u="none" cap="none" strike="noStrike">
              <a:solidFill>
                <a:srgbClr val="000000"/>
              </a:solidFill>
              <a:latin typeface="Arial"/>
              <a:ea typeface="Arial"/>
              <a:cs typeface="Arial"/>
              <a:sym typeface="Arial"/>
            </a:endParaRPr>
          </a:p>
          <a:p>
            <a:pPr indent="0" lvl="4"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 Proof of work</a:t>
            </a:r>
            <a:endParaRPr b="0" i="0" sz="1400" u="none" cap="none" strike="noStrike">
              <a:solidFill>
                <a:srgbClr val="000000"/>
              </a:solidFill>
              <a:latin typeface="Arial"/>
              <a:ea typeface="Arial"/>
              <a:cs typeface="Arial"/>
              <a:sym typeface="Arial"/>
            </a:endParaRPr>
          </a:p>
          <a:p>
            <a:pPr indent="0" lvl="4"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 Hashing the transactions together to form a chain</a:t>
            </a:r>
            <a:endParaRPr b="0" i="0" sz="1400" u="none" cap="none" strike="noStrike">
              <a:solidFill>
                <a:srgbClr val="000000"/>
              </a:solidFill>
              <a:latin typeface="Arial"/>
              <a:ea typeface="Arial"/>
              <a:cs typeface="Arial"/>
              <a:sym typeface="Arial"/>
            </a:endParaRPr>
          </a:p>
          <a:p>
            <a:pPr indent="-342900" lvl="4" marL="34290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Satoshi Nakamoto is unknown person or group of people, wrote the Bitcoin paper</a:t>
            </a:r>
            <a:endParaRPr b="0" i="0" sz="1400" u="none" cap="none" strike="noStrike">
              <a:solidFill>
                <a:srgbClr val="000000"/>
              </a:solidFill>
              <a:latin typeface="Arial"/>
              <a:ea typeface="Arial"/>
              <a:cs typeface="Arial"/>
              <a:sym typeface="Arial"/>
            </a:endParaRPr>
          </a:p>
          <a:p>
            <a:pPr indent="-342900" lvl="4" marL="34290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Satoshi Disappears in December 2010</a:t>
            </a:r>
            <a:endParaRPr b="0" i="0" sz="1400" u="none" cap="none" strike="noStrike">
              <a:solidFill>
                <a:srgbClr val="000000"/>
              </a:solidFill>
              <a:latin typeface="Arial"/>
              <a:ea typeface="Arial"/>
              <a:cs typeface="Arial"/>
              <a:sym typeface="Arial"/>
            </a:endParaRPr>
          </a:p>
          <a:p>
            <a:pPr indent="0" lvl="4"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71450" lvl="4"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0" lvl="5"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86" name="Shape 286"/>
        <p:cNvGrpSpPr/>
        <p:nvPr/>
      </p:nvGrpSpPr>
      <p:grpSpPr>
        <a:xfrm>
          <a:off x="0" y="0"/>
          <a:ext cx="0" cy="0"/>
          <a:chOff x="0" y="0"/>
          <a:chExt cx="0" cy="0"/>
        </a:xfrm>
      </p:grpSpPr>
      <p:sp>
        <p:nvSpPr>
          <p:cNvPr id="287" name="Google Shape;287;p45"/>
          <p:cNvSpPr txBox="1"/>
          <p:nvPr>
            <p:ph type="title"/>
          </p:nvPr>
        </p:nvSpPr>
        <p:spPr>
          <a:xfrm>
            <a:off x="385635" y="222578"/>
            <a:ext cx="867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Bitcoin Properties </a:t>
            </a:r>
            <a:endParaRPr>
              <a:solidFill>
                <a:srgbClr val="000000"/>
              </a:solidFill>
              <a:latin typeface="Merriweather"/>
              <a:ea typeface="Merriweather"/>
              <a:cs typeface="Merriweather"/>
              <a:sym typeface="Merriweather"/>
            </a:endParaRPr>
          </a:p>
        </p:txBody>
      </p:sp>
      <p:sp>
        <p:nvSpPr>
          <p:cNvPr id="288" name="Google Shape;288;p45"/>
          <p:cNvSpPr/>
          <p:nvPr/>
        </p:nvSpPr>
        <p:spPr>
          <a:xfrm>
            <a:off x="242208" y="1355388"/>
            <a:ext cx="8696309" cy="420435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Decentralized – Peer to peer ledger of balances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Immutable – can never be changed, transactions are permanent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Fungible -  each BTC is equal, maintain it value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Permission less and without borders – anyone can participate by downloading software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Divisible – down to 8 decimal places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Scarcity – 21 million coins ever</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 sz="1800" u="none" cap="none" strike="noStrike">
                <a:solidFill>
                  <a:srgbClr val="202124"/>
                </a:solidFill>
                <a:latin typeface="Calibri"/>
                <a:ea typeface="Calibri"/>
                <a:cs typeface="Calibri"/>
                <a:sym typeface="Calibri"/>
              </a:rPr>
              <a:t>Transferrable – can send any amount in seconds</a:t>
            </a:r>
            <a:endParaRPr b="0" i="0" sz="1400" u="none" cap="none" strike="noStrike">
              <a:solidFill>
                <a:srgbClr val="000000"/>
              </a:solidFill>
              <a:latin typeface="Arial"/>
              <a:ea typeface="Arial"/>
              <a:cs typeface="Arial"/>
              <a:sym typeface="Arial"/>
            </a:endParaRPr>
          </a:p>
          <a:p>
            <a:pPr indent="0" lvl="4" marL="0" marR="0" rtl="0" algn="l">
              <a:lnSpc>
                <a:spcPct val="150000"/>
              </a:lnSpc>
              <a:spcBef>
                <a:spcPts val="0"/>
              </a:spcBef>
              <a:spcAft>
                <a:spcPts val="0"/>
              </a:spcAft>
              <a:buClr>
                <a:srgbClr val="000000"/>
              </a:buClr>
              <a:buSzPts val="1800"/>
              <a:buFont typeface="Arial"/>
              <a:buNone/>
            </a:pPr>
            <a:r>
              <a:rPr b="0" i="0" lang="en" sz="1800" u="none" cap="none" strike="noStrike">
                <a:solidFill>
                  <a:srgbClr val="202124"/>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71450" lvl="4"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Calibri"/>
              <a:ea typeface="Calibri"/>
              <a:cs typeface="Calibri"/>
              <a:sym typeface="Calibri"/>
            </a:endParaRPr>
          </a:p>
          <a:p>
            <a:pPr indent="0" lvl="5"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202124"/>
              </a:solidFill>
              <a:latin typeface="Calibri"/>
              <a:ea typeface="Calibri"/>
              <a:cs typeface="Calibri"/>
              <a:sym typeface="Calibri"/>
            </a:endParaRPr>
          </a:p>
        </p:txBody>
      </p:sp>
      <p:pic>
        <p:nvPicPr>
          <p:cNvPr descr="Block Chain Bitcoin 3D Bicoin - Free image on Pixabay" id="289" name="Google Shape;289;p45"/>
          <p:cNvPicPr preferRelativeResize="0"/>
          <p:nvPr/>
        </p:nvPicPr>
        <p:blipFill rotWithShape="1">
          <a:blip r:embed="rId3">
            <a:alphaModFix/>
          </a:blip>
          <a:srcRect b="0" l="0" r="0" t="0"/>
          <a:stretch/>
        </p:blipFill>
        <p:spPr>
          <a:xfrm>
            <a:off x="6914508" y="3889410"/>
            <a:ext cx="2229492" cy="12540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93" name="Shape 293"/>
        <p:cNvGrpSpPr/>
        <p:nvPr/>
      </p:nvGrpSpPr>
      <p:grpSpPr>
        <a:xfrm>
          <a:off x="0" y="0"/>
          <a:ext cx="0" cy="0"/>
          <a:chOff x="0" y="0"/>
          <a:chExt cx="0" cy="0"/>
        </a:xfrm>
      </p:grpSpPr>
      <p:sp>
        <p:nvSpPr>
          <p:cNvPr id="294" name="Google Shape;294;p4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a Bitcoin?</a:t>
            </a:r>
            <a:endParaRPr>
              <a:solidFill>
                <a:srgbClr val="000000"/>
              </a:solidFill>
              <a:latin typeface="Merriweather"/>
              <a:ea typeface="Merriweather"/>
              <a:cs typeface="Merriweather"/>
              <a:sym typeface="Merriweather"/>
            </a:endParaRPr>
          </a:p>
        </p:txBody>
      </p:sp>
      <p:sp>
        <p:nvSpPr>
          <p:cNvPr id="295" name="Google Shape;295;p46"/>
          <p:cNvSpPr/>
          <p:nvPr/>
        </p:nvSpPr>
        <p:spPr>
          <a:xfrm>
            <a:off x="272207" y="1535116"/>
            <a:ext cx="6030622" cy="175432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A collection of concepts and technologies.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It behaves like conventional currencies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Can be purchased, sold &amp; exchanged for other currencies at specialized exchanges.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They are completely virtual with no physical existence.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Fast, Secure &amp; Borderless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Pizza for Bitcoin</a:t>
            </a:r>
            <a:endParaRPr/>
          </a:p>
        </p:txBody>
      </p:sp>
      <p:sp>
        <p:nvSpPr>
          <p:cNvPr id="301" name="Google Shape;301;p47"/>
          <p:cNvSpPr txBox="1"/>
          <p:nvPr>
            <p:ph idx="1" type="body"/>
          </p:nvPr>
        </p:nvSpPr>
        <p:spPr>
          <a:xfrm>
            <a:off x="360600" y="1385675"/>
            <a:ext cx="3209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latin typeface="Calibri"/>
                <a:ea typeface="Calibri"/>
                <a:cs typeface="Calibri"/>
                <a:sym typeface="Calibri"/>
              </a:rPr>
              <a:t>May 22, 2010, 07:17:26 PM </a:t>
            </a:r>
            <a:endParaRPr sz="1600">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1600">
              <a:latin typeface="Calibri"/>
              <a:ea typeface="Calibri"/>
              <a:cs typeface="Calibri"/>
              <a:sym typeface="Calibri"/>
            </a:endParaRPr>
          </a:p>
          <a:p>
            <a:pPr indent="0" lvl="0" marL="0" rtl="0" algn="l">
              <a:lnSpc>
                <a:spcPct val="115000"/>
              </a:lnSpc>
              <a:spcBef>
                <a:spcPts val="0"/>
              </a:spcBef>
              <a:spcAft>
                <a:spcPts val="0"/>
              </a:spcAft>
              <a:buSzPts val="1800"/>
              <a:buNone/>
            </a:pPr>
            <a:r>
              <a:rPr lang="en" sz="1600">
                <a:latin typeface="Calibri"/>
                <a:ea typeface="Calibri"/>
                <a:cs typeface="Calibri"/>
                <a:sym typeface="Calibri"/>
              </a:rPr>
              <a:t>“I just want to report that I successfully traded </a:t>
            </a:r>
            <a:r>
              <a:rPr b="1" lang="en" sz="2200">
                <a:latin typeface="Calibri"/>
                <a:ea typeface="Calibri"/>
                <a:cs typeface="Calibri"/>
                <a:sym typeface="Calibri"/>
              </a:rPr>
              <a:t>10,000</a:t>
            </a:r>
            <a:r>
              <a:rPr lang="en" sz="1600">
                <a:latin typeface="Calibri"/>
                <a:ea typeface="Calibri"/>
                <a:cs typeface="Calibri"/>
                <a:sym typeface="Calibri"/>
              </a:rPr>
              <a:t> bitcoins for pizza”</a:t>
            </a:r>
            <a:endParaRPr sz="1600">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1600">
              <a:latin typeface="Calibri"/>
              <a:ea typeface="Calibri"/>
              <a:cs typeface="Calibri"/>
              <a:sym typeface="Calibri"/>
            </a:endParaRPr>
          </a:p>
          <a:p>
            <a:pPr indent="0" lvl="0" marL="0" rtl="0" algn="l">
              <a:lnSpc>
                <a:spcPct val="115000"/>
              </a:lnSpc>
              <a:spcBef>
                <a:spcPts val="0"/>
              </a:spcBef>
              <a:spcAft>
                <a:spcPts val="0"/>
              </a:spcAft>
              <a:buSzPts val="1800"/>
              <a:buNone/>
            </a:pPr>
            <a:r>
              <a:rPr b="1" lang="en">
                <a:latin typeface="Calibri"/>
                <a:ea typeface="Calibri"/>
                <a:cs typeface="Calibri"/>
                <a:sym typeface="Calibri"/>
              </a:rPr>
              <a:t>Value: </a:t>
            </a:r>
            <a:endParaRPr b="1">
              <a:latin typeface="Calibri"/>
              <a:ea typeface="Calibri"/>
              <a:cs typeface="Calibri"/>
              <a:sym typeface="Calibri"/>
            </a:endParaRPr>
          </a:p>
          <a:p>
            <a:pPr indent="0" lvl="0" marL="0" rtl="0" algn="l">
              <a:lnSpc>
                <a:spcPct val="115000"/>
              </a:lnSpc>
              <a:spcBef>
                <a:spcPts val="0"/>
              </a:spcBef>
              <a:spcAft>
                <a:spcPts val="0"/>
              </a:spcAft>
              <a:buSzPts val="1800"/>
              <a:buNone/>
            </a:pPr>
            <a:r>
              <a:rPr lang="en" sz="1600">
                <a:latin typeface="Calibri"/>
                <a:ea typeface="Calibri"/>
                <a:cs typeface="Calibri"/>
                <a:sym typeface="Calibri"/>
              </a:rPr>
              <a:t>• May 22, 2010 - $41 </a:t>
            </a:r>
            <a:endParaRPr sz="1600">
              <a:latin typeface="Calibri"/>
              <a:ea typeface="Calibri"/>
              <a:cs typeface="Calibri"/>
              <a:sym typeface="Calibri"/>
            </a:endParaRPr>
          </a:p>
          <a:p>
            <a:pPr indent="0" lvl="0" marL="0" rtl="0" algn="l">
              <a:lnSpc>
                <a:spcPct val="115000"/>
              </a:lnSpc>
              <a:spcBef>
                <a:spcPts val="0"/>
              </a:spcBef>
              <a:spcAft>
                <a:spcPts val="0"/>
              </a:spcAft>
              <a:buSzPts val="1800"/>
              <a:buNone/>
            </a:pPr>
            <a:r>
              <a:rPr lang="en" sz="1600">
                <a:latin typeface="Calibri"/>
                <a:ea typeface="Calibri"/>
                <a:cs typeface="Calibri"/>
                <a:sym typeface="Calibri"/>
              </a:rPr>
              <a:t>• $20.50 per pizza </a:t>
            </a:r>
            <a:endParaRPr sz="1600">
              <a:latin typeface="Calibri"/>
              <a:ea typeface="Calibri"/>
              <a:cs typeface="Calibri"/>
              <a:sym typeface="Calibri"/>
            </a:endParaRPr>
          </a:p>
        </p:txBody>
      </p:sp>
      <p:pic>
        <p:nvPicPr>
          <p:cNvPr id="302" name="Google Shape;302;p47"/>
          <p:cNvPicPr preferRelativeResize="0"/>
          <p:nvPr/>
        </p:nvPicPr>
        <p:blipFill rotWithShape="1">
          <a:blip r:embed="rId3">
            <a:alphaModFix/>
          </a:blip>
          <a:srcRect b="0" l="0" r="0" t="0"/>
          <a:stretch/>
        </p:blipFill>
        <p:spPr>
          <a:xfrm>
            <a:off x="3643700" y="1477200"/>
            <a:ext cx="4887400" cy="3197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6" name="Shape 306"/>
        <p:cNvGrpSpPr/>
        <p:nvPr/>
      </p:nvGrpSpPr>
      <p:grpSpPr>
        <a:xfrm>
          <a:off x="0" y="0"/>
          <a:ext cx="0" cy="0"/>
          <a:chOff x="0" y="0"/>
          <a:chExt cx="0" cy="0"/>
        </a:xfrm>
      </p:grpSpPr>
      <p:sp>
        <p:nvSpPr>
          <p:cNvPr id="307" name="Google Shape;307;p4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Asymmetric Cryptography</a:t>
            </a:r>
            <a:endParaRPr>
              <a:solidFill>
                <a:srgbClr val="000000"/>
              </a:solidFill>
              <a:latin typeface="Merriweather"/>
              <a:ea typeface="Merriweather"/>
              <a:cs typeface="Merriweather"/>
              <a:sym typeface="Merriweather"/>
            </a:endParaRPr>
          </a:p>
        </p:txBody>
      </p:sp>
      <p:sp>
        <p:nvSpPr>
          <p:cNvPr id="308" name="Google Shape;308;p48"/>
          <p:cNvSpPr txBox="1"/>
          <p:nvPr>
            <p:ph idx="1" type="body"/>
          </p:nvPr>
        </p:nvSpPr>
        <p:spPr>
          <a:xfrm>
            <a:off x="88500" y="1377125"/>
            <a:ext cx="44073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lang="en">
                <a:latin typeface="Calibri"/>
                <a:ea typeface="Calibri"/>
                <a:cs typeface="Calibri"/>
                <a:sym typeface="Calibri"/>
              </a:rPr>
              <a:t>Using two keys for encryption and decryption.</a:t>
            </a:r>
            <a:br>
              <a:rPr lang="en">
                <a:latin typeface="Calibri"/>
                <a:ea typeface="Calibri"/>
                <a:cs typeface="Calibri"/>
                <a:sym typeface="Calibri"/>
              </a:rPr>
            </a:br>
            <a:endParaRPr sz="9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latin typeface="Calibri"/>
                <a:ea typeface="Calibri"/>
                <a:cs typeface="Calibri"/>
                <a:sym typeface="Calibri"/>
              </a:rPr>
              <a:t>Any key can be used for encryption and decryption. </a:t>
            </a:r>
            <a:br>
              <a:rPr lang="en">
                <a:latin typeface="Calibri"/>
                <a:ea typeface="Calibri"/>
                <a:cs typeface="Calibri"/>
                <a:sym typeface="Calibri"/>
              </a:rPr>
            </a:br>
            <a:endParaRPr sz="9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latin typeface="Calibri"/>
                <a:ea typeface="Calibri"/>
                <a:cs typeface="Calibri"/>
                <a:sym typeface="Calibri"/>
              </a:rPr>
              <a:t>Message encryption with a public key can be decrypted using a private key and messages encrypted by a private key can be decrypted using a public key.</a:t>
            </a:r>
            <a:endParaRPr>
              <a:latin typeface="Calibri"/>
              <a:ea typeface="Calibri"/>
              <a:cs typeface="Calibri"/>
              <a:sym typeface="Calibri"/>
            </a:endParaRPr>
          </a:p>
        </p:txBody>
      </p:sp>
      <p:pic>
        <p:nvPicPr>
          <p:cNvPr id="309" name="Google Shape;309;p48"/>
          <p:cNvPicPr preferRelativeResize="0"/>
          <p:nvPr/>
        </p:nvPicPr>
        <p:blipFill rotWithShape="1">
          <a:blip r:embed="rId3">
            <a:alphaModFix/>
          </a:blip>
          <a:srcRect b="0" l="0" r="0" t="0"/>
          <a:stretch/>
        </p:blipFill>
        <p:spPr>
          <a:xfrm>
            <a:off x="4572000" y="1224725"/>
            <a:ext cx="4572000" cy="385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13" name="Shape 313"/>
        <p:cNvGrpSpPr/>
        <p:nvPr/>
      </p:nvGrpSpPr>
      <p:grpSpPr>
        <a:xfrm>
          <a:off x="0" y="0"/>
          <a:ext cx="0" cy="0"/>
          <a:chOff x="0" y="0"/>
          <a:chExt cx="0" cy="0"/>
        </a:xfrm>
      </p:grpSpPr>
      <p:sp>
        <p:nvSpPr>
          <p:cNvPr id="314" name="Google Shape;314;p4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Hashing</a:t>
            </a:r>
            <a:endParaRPr>
              <a:solidFill>
                <a:srgbClr val="000000"/>
              </a:solidFill>
              <a:latin typeface="Merriweather"/>
              <a:ea typeface="Merriweather"/>
              <a:cs typeface="Merriweather"/>
              <a:sym typeface="Merriweather"/>
            </a:endParaRPr>
          </a:p>
        </p:txBody>
      </p:sp>
      <p:sp>
        <p:nvSpPr>
          <p:cNvPr id="315" name="Google Shape;315;p49"/>
          <p:cNvSpPr txBox="1"/>
          <p:nvPr>
            <p:ph idx="1" type="body"/>
          </p:nvPr>
        </p:nvSpPr>
        <p:spPr>
          <a:xfrm>
            <a:off x="360600" y="1233275"/>
            <a:ext cx="86925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latin typeface="Calibri"/>
                <a:ea typeface="Calibri"/>
                <a:cs typeface="Calibri"/>
                <a:sym typeface="Calibri"/>
              </a:rPr>
              <a:t>Is the process of transforming any input data into </a:t>
            </a:r>
            <a:r>
              <a:rPr lang="en" u="sng">
                <a:latin typeface="Calibri"/>
                <a:ea typeface="Calibri"/>
                <a:cs typeface="Calibri"/>
                <a:sym typeface="Calibri"/>
              </a:rPr>
              <a:t>fixed length random character data</a:t>
            </a:r>
            <a:r>
              <a:rPr lang="en">
                <a:latin typeface="Calibri"/>
                <a:ea typeface="Calibri"/>
                <a:cs typeface="Calibri"/>
                <a:sym typeface="Calibri"/>
              </a:rPr>
              <a:t>, and it is not possible to regenerate or identify the original data from the resultant string data. </a:t>
            </a:r>
            <a:endParaRPr>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900">
              <a:latin typeface="Calibri"/>
              <a:ea typeface="Calibri"/>
              <a:cs typeface="Calibri"/>
              <a:sym typeface="Calibri"/>
            </a:endParaRPr>
          </a:p>
          <a:p>
            <a:pPr indent="0" lvl="0" marL="0" rtl="0" algn="l">
              <a:lnSpc>
                <a:spcPct val="115000"/>
              </a:lnSpc>
              <a:spcBef>
                <a:spcPts val="0"/>
              </a:spcBef>
              <a:spcAft>
                <a:spcPts val="0"/>
              </a:spcAft>
              <a:buSzPts val="1800"/>
              <a:buNone/>
            </a:pPr>
            <a:r>
              <a:rPr lang="en">
                <a:latin typeface="Calibri"/>
                <a:ea typeface="Calibri"/>
                <a:cs typeface="Calibri"/>
                <a:sym typeface="Calibri"/>
              </a:rPr>
              <a:t>Hashes are also known as </a:t>
            </a:r>
            <a:r>
              <a:rPr lang="en" u="sng">
                <a:latin typeface="Calibri"/>
                <a:ea typeface="Calibri"/>
                <a:cs typeface="Calibri"/>
                <a:sym typeface="Calibri"/>
              </a:rPr>
              <a:t>fingerprint </a:t>
            </a:r>
            <a:r>
              <a:rPr lang="en">
                <a:latin typeface="Calibri"/>
                <a:ea typeface="Calibri"/>
                <a:cs typeface="Calibri"/>
                <a:sym typeface="Calibri"/>
              </a:rPr>
              <a:t>of input data. It is next to </a:t>
            </a:r>
            <a:r>
              <a:rPr lang="en" u="sng">
                <a:latin typeface="Calibri"/>
                <a:ea typeface="Calibri"/>
                <a:cs typeface="Calibri"/>
                <a:sym typeface="Calibri"/>
              </a:rPr>
              <a:t>impossible to derive input data based on its hash value</a:t>
            </a:r>
            <a:r>
              <a:rPr lang="en">
                <a:latin typeface="Calibri"/>
                <a:ea typeface="Calibri"/>
                <a:cs typeface="Calibri"/>
                <a:sym typeface="Calibri"/>
              </a:rPr>
              <a:t>. </a:t>
            </a:r>
            <a:endParaRPr>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900">
              <a:latin typeface="Calibri"/>
              <a:ea typeface="Calibri"/>
              <a:cs typeface="Calibri"/>
              <a:sym typeface="Calibri"/>
            </a:endParaRPr>
          </a:p>
          <a:p>
            <a:pPr indent="0" lvl="0" marL="0" rtl="0" algn="l">
              <a:lnSpc>
                <a:spcPct val="115000"/>
              </a:lnSpc>
              <a:spcBef>
                <a:spcPts val="0"/>
              </a:spcBef>
              <a:spcAft>
                <a:spcPts val="0"/>
              </a:spcAft>
              <a:buSzPts val="1800"/>
              <a:buNone/>
            </a:pPr>
            <a:r>
              <a:rPr lang="en">
                <a:latin typeface="Calibri"/>
                <a:ea typeface="Calibri"/>
                <a:cs typeface="Calibri"/>
                <a:sym typeface="Calibri"/>
              </a:rPr>
              <a:t>Hashing ensures that even a </a:t>
            </a:r>
            <a:r>
              <a:rPr lang="en" u="sng">
                <a:latin typeface="Calibri"/>
                <a:ea typeface="Calibri"/>
                <a:cs typeface="Calibri"/>
                <a:sym typeface="Calibri"/>
              </a:rPr>
              <a:t>slight change in input data will completely change the output data</a:t>
            </a:r>
            <a:r>
              <a:rPr lang="en">
                <a:latin typeface="Calibri"/>
                <a:ea typeface="Calibri"/>
                <a:cs typeface="Calibri"/>
                <a:sym typeface="Calibri"/>
              </a:rPr>
              <a:t>, and no one can ascertain the change in the original data. </a:t>
            </a:r>
            <a:endParaRPr>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900">
              <a:latin typeface="Calibri"/>
              <a:ea typeface="Calibri"/>
              <a:cs typeface="Calibri"/>
              <a:sym typeface="Calibri"/>
            </a:endParaRPr>
          </a:p>
          <a:p>
            <a:pPr indent="0" lvl="0" marL="0" rtl="0" algn="l">
              <a:lnSpc>
                <a:spcPct val="115000"/>
              </a:lnSpc>
              <a:spcBef>
                <a:spcPts val="0"/>
              </a:spcBef>
              <a:spcAft>
                <a:spcPts val="0"/>
              </a:spcAft>
              <a:buSzPts val="1800"/>
              <a:buNone/>
            </a:pPr>
            <a:r>
              <a:rPr lang="en">
                <a:latin typeface="Calibri"/>
                <a:ea typeface="Calibri"/>
                <a:cs typeface="Calibri"/>
                <a:sym typeface="Calibri"/>
              </a:rPr>
              <a:t>Another important property of hashing is that no matter the size of input string data, the </a:t>
            </a:r>
            <a:r>
              <a:rPr lang="en" u="sng">
                <a:latin typeface="Calibri"/>
                <a:ea typeface="Calibri"/>
                <a:cs typeface="Calibri"/>
                <a:sym typeface="Calibri"/>
              </a:rPr>
              <a:t>length of its output is always fixed</a:t>
            </a:r>
            <a:r>
              <a:rPr lang="en">
                <a:latin typeface="Calibri"/>
                <a:ea typeface="Calibri"/>
                <a:cs typeface="Calibri"/>
                <a:sym typeface="Calibri"/>
              </a:rPr>
              <a:t>.This can especially become useful when large amounts of data can be stored as 256 bit output data</a:t>
            </a:r>
            <a:endParaRPr>
              <a:latin typeface="Calibri"/>
              <a:ea typeface="Calibri"/>
              <a:cs typeface="Calibri"/>
              <a:sym typeface="Calibri"/>
            </a:endParaRPr>
          </a:p>
        </p:txBody>
      </p:sp>
      <p:pic>
        <p:nvPicPr>
          <p:cNvPr id="316" name="Google Shape;316;p49"/>
          <p:cNvPicPr preferRelativeResize="0"/>
          <p:nvPr/>
        </p:nvPicPr>
        <p:blipFill rotWithShape="1">
          <a:blip r:embed="rId3">
            <a:alphaModFix/>
          </a:blip>
          <a:srcRect b="0" l="0" r="0" t="0"/>
          <a:stretch/>
        </p:blipFill>
        <p:spPr>
          <a:xfrm>
            <a:off x="5663875" y="-23275"/>
            <a:ext cx="3465426" cy="1264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20" name="Shape 320"/>
        <p:cNvGrpSpPr/>
        <p:nvPr/>
      </p:nvGrpSpPr>
      <p:grpSpPr>
        <a:xfrm>
          <a:off x="0" y="0"/>
          <a:ext cx="0" cy="0"/>
          <a:chOff x="0" y="0"/>
          <a:chExt cx="0" cy="0"/>
        </a:xfrm>
      </p:grpSpPr>
      <p:sp>
        <p:nvSpPr>
          <p:cNvPr id="321" name="Google Shape;321;p5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Hashing - Example</a:t>
            </a:r>
            <a:endParaRPr>
              <a:solidFill>
                <a:srgbClr val="000000"/>
              </a:solidFill>
              <a:latin typeface="Merriweather"/>
              <a:ea typeface="Merriweather"/>
              <a:cs typeface="Merriweather"/>
              <a:sym typeface="Merriweather"/>
            </a:endParaRPr>
          </a:p>
        </p:txBody>
      </p:sp>
      <p:pic>
        <p:nvPicPr>
          <p:cNvPr id="322" name="Google Shape;322;p50"/>
          <p:cNvPicPr preferRelativeResize="0"/>
          <p:nvPr/>
        </p:nvPicPr>
        <p:blipFill rotWithShape="1">
          <a:blip r:embed="rId3">
            <a:alphaModFix/>
          </a:blip>
          <a:srcRect b="0" l="-2860" r="2859" t="0"/>
          <a:stretch/>
        </p:blipFill>
        <p:spPr>
          <a:xfrm>
            <a:off x="1723675" y="1260725"/>
            <a:ext cx="5338101" cy="386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26" name="Shape 326"/>
        <p:cNvGrpSpPr/>
        <p:nvPr/>
      </p:nvGrpSpPr>
      <p:grpSpPr>
        <a:xfrm>
          <a:off x="0" y="0"/>
          <a:ext cx="0" cy="0"/>
          <a:chOff x="0" y="0"/>
          <a:chExt cx="0" cy="0"/>
        </a:xfrm>
      </p:grpSpPr>
      <p:sp>
        <p:nvSpPr>
          <p:cNvPr id="327" name="Google Shape;327;p5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How does a transaction get into blockchain</a:t>
            </a:r>
            <a:endParaRPr sz="2800">
              <a:solidFill>
                <a:srgbClr val="000000"/>
              </a:solidFill>
              <a:latin typeface="Merriweather"/>
              <a:ea typeface="Merriweather"/>
              <a:cs typeface="Merriweather"/>
              <a:sym typeface="Merriweather"/>
            </a:endParaRPr>
          </a:p>
        </p:txBody>
      </p:sp>
      <p:pic>
        <p:nvPicPr>
          <p:cNvPr descr="Bitcoin &amp; Proof of Work. Introduction | by exit | CryptoStars" id="328" name="Google Shape;328;p51"/>
          <p:cNvPicPr preferRelativeResize="0"/>
          <p:nvPr/>
        </p:nvPicPr>
        <p:blipFill rotWithShape="1">
          <a:blip r:embed="rId3">
            <a:alphaModFix/>
          </a:blip>
          <a:srcRect b="6852" l="0" r="0" t="18203"/>
          <a:stretch/>
        </p:blipFill>
        <p:spPr>
          <a:xfrm>
            <a:off x="471899" y="1277667"/>
            <a:ext cx="7789455" cy="3518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0" l="0" r="0" t="0"/>
          <a:stretch/>
        </p:blipFill>
        <p:spPr>
          <a:xfrm>
            <a:off x="222814" y="1273609"/>
            <a:ext cx="6565210" cy="3736802"/>
          </a:xfrm>
          <a:prstGeom prst="rect">
            <a:avLst/>
          </a:prstGeom>
          <a:noFill/>
          <a:ln>
            <a:noFill/>
          </a:ln>
        </p:spPr>
      </p:pic>
      <p:sp>
        <p:nvSpPr>
          <p:cNvPr id="90" name="Google Shape;90;p16"/>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 in Blockchain</a:t>
            </a:r>
            <a:endParaRPr/>
          </a:p>
        </p:txBody>
      </p:sp>
      <p:pic>
        <p:nvPicPr>
          <p:cNvPr id="334" name="Google Shape;334;p52"/>
          <p:cNvPicPr preferRelativeResize="0"/>
          <p:nvPr/>
        </p:nvPicPr>
        <p:blipFill rotWithShape="1">
          <a:blip r:embed="rId3">
            <a:alphaModFix/>
          </a:blip>
          <a:srcRect b="0" l="0" r="0" t="0"/>
          <a:stretch/>
        </p:blipFill>
        <p:spPr>
          <a:xfrm>
            <a:off x="268125" y="1723274"/>
            <a:ext cx="8629650" cy="2466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Public Vs Private Key, Hash, Signer &amp; Verifier</a:t>
            </a:r>
            <a:endParaRPr/>
          </a:p>
        </p:txBody>
      </p:sp>
      <p:pic>
        <p:nvPicPr>
          <p:cNvPr descr="Model Digital Signature" id="340" name="Google Shape;340;p53"/>
          <p:cNvPicPr preferRelativeResize="0"/>
          <p:nvPr/>
        </p:nvPicPr>
        <p:blipFill rotWithShape="1">
          <a:blip r:embed="rId3">
            <a:alphaModFix/>
          </a:blip>
          <a:srcRect b="0" l="0" r="0" t="0"/>
          <a:stretch/>
        </p:blipFill>
        <p:spPr>
          <a:xfrm>
            <a:off x="788511" y="1430874"/>
            <a:ext cx="7905489" cy="33897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44" name="Shape 344"/>
        <p:cNvGrpSpPr/>
        <p:nvPr/>
      </p:nvGrpSpPr>
      <p:grpSpPr>
        <a:xfrm>
          <a:off x="0" y="0"/>
          <a:ext cx="0" cy="0"/>
          <a:chOff x="0" y="0"/>
          <a:chExt cx="0" cy="0"/>
        </a:xfrm>
      </p:grpSpPr>
      <p:sp>
        <p:nvSpPr>
          <p:cNvPr id="345" name="Google Shape;345;p5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800">
                <a:latin typeface="Merriweather"/>
                <a:ea typeface="Merriweather"/>
                <a:cs typeface="Merriweather"/>
                <a:sym typeface="Merriweather"/>
              </a:rPr>
              <a:t>Proof of Work</a:t>
            </a:r>
            <a:endParaRPr sz="2800">
              <a:solidFill>
                <a:srgbClr val="000000"/>
              </a:solidFill>
              <a:latin typeface="Merriweather"/>
              <a:ea typeface="Merriweather"/>
              <a:cs typeface="Merriweather"/>
              <a:sym typeface="Merriweather"/>
            </a:endParaRPr>
          </a:p>
        </p:txBody>
      </p:sp>
      <p:pic>
        <p:nvPicPr>
          <p:cNvPr descr="What is Proof of Work (PoW) | Definition and Meaning | Capital.com" id="346" name="Google Shape;346;p54"/>
          <p:cNvPicPr preferRelativeResize="0"/>
          <p:nvPr/>
        </p:nvPicPr>
        <p:blipFill rotWithShape="1">
          <a:blip r:embed="rId3">
            <a:alphaModFix/>
          </a:blip>
          <a:srcRect b="6310" l="0" r="0" t="6381"/>
          <a:stretch/>
        </p:blipFill>
        <p:spPr>
          <a:xfrm>
            <a:off x="1501656" y="1356713"/>
            <a:ext cx="5588956" cy="37867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471899" y="205325"/>
            <a:ext cx="8768353"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sz="2800"/>
              <a:t>How proof of work enables trustless consensus</a:t>
            </a:r>
            <a:endParaRPr sz="2800"/>
          </a:p>
        </p:txBody>
      </p:sp>
      <p:sp>
        <p:nvSpPr>
          <p:cNvPr id="352" name="Google Shape;352;p55"/>
          <p:cNvSpPr txBox="1"/>
          <p:nvPr>
            <p:ph idx="1" type="body"/>
          </p:nvPr>
        </p:nvSpPr>
        <p:spPr>
          <a:xfrm>
            <a:off x="360600" y="1233275"/>
            <a:ext cx="87684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i="0" lang="en">
                <a:solidFill>
                  <a:srgbClr val="292929"/>
                </a:solidFill>
                <a:latin typeface="Calibri"/>
                <a:ea typeface="Calibri"/>
                <a:cs typeface="Calibri"/>
                <a:sym typeface="Calibri"/>
              </a:rPr>
              <a:t>The main innovation that Satoshi Nakamoto introduced is using so-called </a:t>
            </a:r>
            <a:r>
              <a:rPr i="1" lang="en" u="sng">
                <a:solidFill>
                  <a:srgbClr val="292929"/>
                </a:solidFill>
                <a:latin typeface="Calibri"/>
                <a:ea typeface="Calibri"/>
                <a:cs typeface="Calibri"/>
                <a:sym typeface="Calibri"/>
              </a:rPr>
              <a:t>proof of work (POW)</a:t>
            </a:r>
            <a:r>
              <a:rPr i="1" lang="en">
                <a:solidFill>
                  <a:srgbClr val="292929"/>
                </a:solidFill>
                <a:latin typeface="Calibri"/>
                <a:ea typeface="Calibri"/>
                <a:cs typeface="Calibri"/>
                <a:sym typeface="Calibri"/>
              </a:rPr>
              <a:t> </a:t>
            </a:r>
            <a:r>
              <a:rPr i="0" lang="en">
                <a:solidFill>
                  <a:srgbClr val="292929"/>
                </a:solidFill>
                <a:latin typeface="Calibri"/>
                <a:ea typeface="Calibri"/>
                <a:cs typeface="Calibri"/>
                <a:sym typeface="Calibri"/>
              </a:rPr>
              <a:t>to</a:t>
            </a:r>
            <a:r>
              <a:rPr i="1" lang="en">
                <a:solidFill>
                  <a:srgbClr val="292929"/>
                </a:solidFill>
                <a:latin typeface="Calibri"/>
                <a:ea typeface="Calibri"/>
                <a:cs typeface="Calibri"/>
                <a:sym typeface="Calibri"/>
              </a:rPr>
              <a:t> </a:t>
            </a:r>
            <a:r>
              <a:rPr i="0" lang="en">
                <a:solidFill>
                  <a:srgbClr val="292929"/>
                </a:solidFill>
                <a:latin typeface="Calibri"/>
                <a:ea typeface="Calibri"/>
                <a:cs typeface="Calibri"/>
                <a:sym typeface="Calibri"/>
              </a:rPr>
              <a:t>create </a:t>
            </a:r>
            <a:r>
              <a:rPr i="0" lang="en" u="sng">
                <a:solidFill>
                  <a:srgbClr val="292929"/>
                </a:solidFill>
                <a:latin typeface="Calibri"/>
                <a:ea typeface="Calibri"/>
                <a:cs typeface="Calibri"/>
                <a:sym typeface="Calibri"/>
              </a:rPr>
              <a:t>distributed trustless consensus</a:t>
            </a:r>
            <a:r>
              <a:rPr i="0" lang="en">
                <a:solidFill>
                  <a:srgbClr val="292929"/>
                </a:solidFill>
                <a:latin typeface="Calibri"/>
                <a:ea typeface="Calibri"/>
                <a:cs typeface="Calibri"/>
                <a:sym typeface="Calibri"/>
              </a:rPr>
              <a:t> and solve the </a:t>
            </a:r>
            <a:r>
              <a:rPr i="0" lang="en" u="sng">
                <a:solidFill>
                  <a:srgbClr val="292929"/>
                </a:solidFill>
                <a:latin typeface="Calibri"/>
                <a:ea typeface="Calibri"/>
                <a:cs typeface="Calibri"/>
                <a:sym typeface="Calibri"/>
              </a:rPr>
              <a:t>double-spend problem</a:t>
            </a:r>
            <a:r>
              <a:rPr i="0" lang="en">
                <a:solidFill>
                  <a:srgbClr val="292929"/>
                </a:solidFill>
                <a:latin typeface="Calibri"/>
                <a:ea typeface="Calibri"/>
                <a:cs typeface="Calibri"/>
                <a:sym typeface="Calibri"/>
              </a:rPr>
              <a:t>.</a:t>
            </a:r>
            <a:endParaRPr i="0">
              <a:solidFill>
                <a:srgbClr val="292929"/>
              </a:solidFill>
              <a:latin typeface="Calibri"/>
              <a:ea typeface="Calibri"/>
              <a:cs typeface="Calibri"/>
              <a:sym typeface="Calibri"/>
            </a:endParaRPr>
          </a:p>
          <a:p>
            <a:pPr indent="0" lvl="0" marL="457200" rtl="0" algn="l">
              <a:lnSpc>
                <a:spcPct val="115000"/>
              </a:lnSpc>
              <a:spcBef>
                <a:spcPts val="0"/>
              </a:spcBef>
              <a:spcAft>
                <a:spcPts val="0"/>
              </a:spcAft>
              <a:buSzPts val="1800"/>
              <a:buNone/>
            </a:pPr>
            <a:r>
              <a:rPr i="0" lang="en" sz="1000">
                <a:solidFill>
                  <a:srgbClr val="292929"/>
                </a:solidFill>
                <a:latin typeface="Calibri"/>
                <a:ea typeface="Calibri"/>
                <a:cs typeface="Calibri"/>
                <a:sym typeface="Calibri"/>
              </a:rPr>
              <a:t> </a:t>
            </a:r>
            <a:endParaRPr sz="10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i="0" lang="en">
                <a:solidFill>
                  <a:srgbClr val="292929"/>
                </a:solidFill>
                <a:latin typeface="Calibri"/>
                <a:ea typeface="Calibri"/>
                <a:cs typeface="Calibri"/>
                <a:sym typeface="Calibri"/>
              </a:rPr>
              <a:t>POW is not a new idea, but the way Satoshi combined this and other existing concepts — cryptographic signatures, merkle chains, and P2P networks — into a viable distributed consensus system.</a:t>
            </a:r>
            <a:endParaRPr>
              <a:latin typeface="Calibri"/>
              <a:ea typeface="Calibri"/>
              <a:cs typeface="Calibri"/>
              <a:sym typeface="Calibri"/>
            </a:endParaRPr>
          </a:p>
          <a:p>
            <a:pPr indent="0" lvl="0" marL="0" rtl="0" algn="l">
              <a:lnSpc>
                <a:spcPct val="115000"/>
              </a:lnSpc>
              <a:spcBef>
                <a:spcPts val="0"/>
              </a:spcBef>
              <a:spcAft>
                <a:spcPts val="0"/>
              </a:spcAft>
              <a:buSzPts val="1800"/>
              <a:buNone/>
            </a:pPr>
            <a:r>
              <a:rPr lang="en" sz="900">
                <a:solidFill>
                  <a:srgbClr val="292929"/>
                </a:solidFill>
                <a:latin typeface="Calibri"/>
                <a:ea typeface="Calibri"/>
                <a:cs typeface="Calibri"/>
                <a:sym typeface="Calibri"/>
              </a:rPr>
              <a:t> </a:t>
            </a:r>
            <a:endParaRPr sz="1500">
              <a:solidFill>
                <a:srgbClr val="292929"/>
              </a:solidFill>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i="0" lang="en">
                <a:solidFill>
                  <a:srgbClr val="292929"/>
                </a:solidFill>
                <a:latin typeface="Calibri"/>
                <a:ea typeface="Calibri"/>
                <a:cs typeface="Calibri"/>
                <a:sym typeface="Calibri"/>
              </a:rPr>
              <a:t>POW is a requirement that expensive computations, also called </a:t>
            </a:r>
            <a:r>
              <a:rPr i="1" lang="en" u="sng">
                <a:solidFill>
                  <a:srgbClr val="292929"/>
                </a:solidFill>
                <a:latin typeface="Calibri"/>
                <a:ea typeface="Calibri"/>
                <a:cs typeface="Calibri"/>
                <a:sym typeface="Calibri"/>
              </a:rPr>
              <a:t>mining</a:t>
            </a:r>
            <a:r>
              <a:rPr i="1" lang="en">
                <a:solidFill>
                  <a:srgbClr val="292929"/>
                </a:solidFill>
                <a:latin typeface="Calibri"/>
                <a:ea typeface="Calibri"/>
                <a:cs typeface="Calibri"/>
                <a:sym typeface="Calibri"/>
              </a:rPr>
              <a:t>, to </a:t>
            </a:r>
            <a:r>
              <a:rPr i="0" lang="en">
                <a:solidFill>
                  <a:srgbClr val="292929"/>
                </a:solidFill>
                <a:latin typeface="Calibri"/>
                <a:ea typeface="Calibri"/>
                <a:cs typeface="Calibri"/>
                <a:sym typeface="Calibri"/>
              </a:rPr>
              <a:t>be performed in order to facilitate transactions on the blockchain. </a:t>
            </a:r>
            <a:endParaRPr>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sz="1000">
              <a:solidFill>
                <a:srgbClr val="292929"/>
              </a:solidFill>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i="0" lang="en">
                <a:solidFill>
                  <a:srgbClr val="292929"/>
                </a:solidFill>
                <a:latin typeface="Calibri"/>
                <a:ea typeface="Calibri"/>
                <a:cs typeface="Calibri"/>
                <a:sym typeface="Calibri"/>
              </a:rPr>
              <a:t>To understand the link between computational difficulty and trustless consensus within a network implementing a distributed cryptocurrency system is a serious mental feat. With this writing I hope to help those who are attempting it.</a:t>
            </a:r>
            <a:endParaRPr>
              <a:latin typeface="Calibri"/>
              <a:ea typeface="Calibri"/>
              <a:cs typeface="Calibri"/>
              <a:sym typeface="Calibri"/>
            </a:endParaRPr>
          </a:p>
          <a:p>
            <a:pPr indent="-228600" lvl="0" marL="457200" rtl="0" algn="l">
              <a:lnSpc>
                <a:spcPct val="115000"/>
              </a:lnSpc>
              <a:spcBef>
                <a:spcPts val="0"/>
              </a:spcBef>
              <a:spcAft>
                <a:spcPts val="0"/>
              </a:spcAft>
              <a:buClr>
                <a:srgbClr val="000000"/>
              </a:buClr>
              <a:buSzPts val="1800"/>
              <a:buNone/>
            </a:pPr>
            <a:r>
              <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56" name="Shape 356"/>
        <p:cNvGrpSpPr/>
        <p:nvPr/>
      </p:nvGrpSpPr>
      <p:grpSpPr>
        <a:xfrm>
          <a:off x="0" y="0"/>
          <a:ext cx="0" cy="0"/>
          <a:chOff x="0" y="0"/>
          <a:chExt cx="0" cy="0"/>
        </a:xfrm>
      </p:grpSpPr>
      <p:sp>
        <p:nvSpPr>
          <p:cNvPr id="357" name="Google Shape;357;p5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Mining Nodes</a:t>
            </a:r>
            <a:endParaRPr>
              <a:solidFill>
                <a:srgbClr val="000000"/>
              </a:solidFill>
              <a:latin typeface="Merriweather"/>
              <a:ea typeface="Merriweather"/>
              <a:cs typeface="Merriweather"/>
              <a:sym typeface="Merriweather"/>
            </a:endParaRPr>
          </a:p>
        </p:txBody>
      </p:sp>
      <p:sp>
        <p:nvSpPr>
          <p:cNvPr id="358" name="Google Shape;358;p56"/>
          <p:cNvSpPr txBox="1"/>
          <p:nvPr>
            <p:ph idx="1" type="body"/>
          </p:nvPr>
        </p:nvSpPr>
        <p:spPr>
          <a:xfrm>
            <a:off x="76800" y="1385675"/>
            <a:ext cx="8783400" cy="344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a:t>A miner is responsible for </a:t>
            </a:r>
            <a:r>
              <a:rPr lang="en" u="sng"/>
              <a:t>writing transactions</a:t>
            </a:r>
            <a:r>
              <a:rPr lang="en"/>
              <a:t> to the chain. </a:t>
            </a:r>
            <a:endParaRPr/>
          </a:p>
          <a:p>
            <a:pPr indent="0" lvl="0" marL="457200" rtl="0" algn="l">
              <a:lnSpc>
                <a:spcPct val="115000"/>
              </a:lnSpc>
              <a:spcBef>
                <a:spcPts val="1600"/>
              </a:spcBef>
              <a:spcAft>
                <a:spcPts val="0"/>
              </a:spcAft>
              <a:buSzPts val="1800"/>
              <a:buNone/>
            </a:pPr>
            <a:r>
              <a:rPr lang="en"/>
              <a:t>A miner's job is very similar to that of an </a:t>
            </a:r>
            <a:r>
              <a:rPr lang="en" u="sng"/>
              <a:t>accountant</a:t>
            </a:r>
            <a:r>
              <a:rPr lang="en"/>
              <a:t>. </a:t>
            </a:r>
            <a:endParaRPr/>
          </a:p>
          <a:p>
            <a:pPr indent="0" lvl="0" marL="457200" rtl="0" algn="l">
              <a:lnSpc>
                <a:spcPct val="115000"/>
              </a:lnSpc>
              <a:spcBef>
                <a:spcPts val="1600"/>
              </a:spcBef>
              <a:spcAft>
                <a:spcPts val="0"/>
              </a:spcAft>
              <a:buSzPts val="1800"/>
              <a:buNone/>
            </a:pPr>
            <a:r>
              <a:rPr lang="en"/>
              <a:t>As an accountant is responsible for </a:t>
            </a:r>
            <a:r>
              <a:rPr lang="en" u="sng"/>
              <a:t>writing and maintaining the ledger</a:t>
            </a:r>
            <a:r>
              <a:rPr lang="en"/>
              <a:t>; </a:t>
            </a:r>
            <a:endParaRPr/>
          </a:p>
          <a:p>
            <a:pPr indent="0" lvl="0" marL="457200" rtl="0" algn="l">
              <a:lnSpc>
                <a:spcPct val="115000"/>
              </a:lnSpc>
              <a:spcBef>
                <a:spcPts val="1600"/>
              </a:spcBef>
              <a:spcAft>
                <a:spcPts val="0"/>
              </a:spcAft>
              <a:buSzPts val="1800"/>
              <a:buNone/>
            </a:pPr>
            <a:r>
              <a:rPr lang="en" u="sng"/>
              <a:t>Solely responsible</a:t>
            </a:r>
            <a:r>
              <a:rPr lang="en"/>
              <a:t> for writing a transaction to an Ethereum ledger. </a:t>
            </a:r>
            <a:endParaRPr/>
          </a:p>
          <a:p>
            <a:pPr indent="0" lvl="0" marL="457200" rtl="0" algn="l">
              <a:lnSpc>
                <a:spcPct val="115000"/>
              </a:lnSpc>
              <a:spcBef>
                <a:spcPts val="1600"/>
              </a:spcBef>
              <a:spcAft>
                <a:spcPts val="0"/>
              </a:spcAft>
              <a:buSzPts val="1800"/>
              <a:buNone/>
            </a:pPr>
            <a:r>
              <a:rPr lang="en"/>
              <a:t>A miner is interested in writing transactions to a ledger because of the </a:t>
            </a:r>
            <a:r>
              <a:rPr lang="en" u="sng"/>
              <a:t>reward </a:t>
            </a:r>
            <a:r>
              <a:rPr lang="en"/>
              <a:t>associated with it. </a:t>
            </a:r>
            <a:endParaRPr/>
          </a:p>
          <a:p>
            <a:pPr indent="0" lvl="0" marL="457200" rtl="0" algn="l">
              <a:lnSpc>
                <a:spcPct val="115000"/>
              </a:lnSpc>
              <a:spcBef>
                <a:spcPts val="1600"/>
              </a:spcBef>
              <a:spcAft>
                <a:spcPts val="1600"/>
              </a:spcAft>
              <a:buSzPts val="1800"/>
              <a:buNone/>
            </a:pPr>
            <a:r>
              <a:rPr b="1" lang="en"/>
              <a:t>Miners get two types of reward</a:t>
            </a:r>
            <a:r>
              <a:rPr lang="en"/>
              <a:t>—a </a:t>
            </a:r>
            <a:r>
              <a:rPr lang="en" u="sng"/>
              <a:t>reward for writing a block to the chain</a:t>
            </a:r>
            <a:r>
              <a:rPr lang="en"/>
              <a:t> and </a:t>
            </a:r>
            <a:r>
              <a:rPr lang="en" u="sng"/>
              <a:t>cumulative gas fees from all transactions in the block</a:t>
            </a:r>
            <a:endParaRPr u="sng"/>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62" name="Shape 362"/>
        <p:cNvGrpSpPr/>
        <p:nvPr/>
      </p:nvGrpSpPr>
      <p:grpSpPr>
        <a:xfrm>
          <a:off x="0" y="0"/>
          <a:ext cx="0" cy="0"/>
          <a:chOff x="0" y="0"/>
          <a:chExt cx="0" cy="0"/>
        </a:xfrm>
      </p:grpSpPr>
      <p:sp>
        <p:nvSpPr>
          <p:cNvPr id="363" name="Google Shape;363;p5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How Mining Works</a:t>
            </a:r>
            <a:endParaRPr>
              <a:solidFill>
                <a:srgbClr val="000000"/>
              </a:solidFill>
              <a:latin typeface="Merriweather"/>
              <a:ea typeface="Merriweather"/>
              <a:cs typeface="Merriweather"/>
              <a:sym typeface="Merriweather"/>
            </a:endParaRPr>
          </a:p>
        </p:txBody>
      </p:sp>
      <p:sp>
        <p:nvSpPr>
          <p:cNvPr id="364" name="Google Shape;364;p57"/>
          <p:cNvSpPr txBox="1"/>
          <p:nvPr>
            <p:ph idx="1" type="body"/>
          </p:nvPr>
        </p:nvSpPr>
        <p:spPr>
          <a:xfrm>
            <a:off x="76800" y="1385675"/>
            <a:ext cx="8783400" cy="344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a:latin typeface="Calibri"/>
                <a:ea typeface="Calibri"/>
                <a:cs typeface="Calibri"/>
                <a:sym typeface="Calibri"/>
              </a:rPr>
              <a:t>Miner constructs a new block &amp; adds all transactions to it. </a:t>
            </a:r>
            <a:endParaRPr>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a:latin typeface="Calibri"/>
              <a:ea typeface="Calibri"/>
              <a:cs typeface="Calibri"/>
              <a:sym typeface="Calibri"/>
            </a:endParaRPr>
          </a:p>
          <a:p>
            <a:pPr indent="0" lvl="0" marL="457200" rtl="0" algn="l">
              <a:lnSpc>
                <a:spcPct val="115000"/>
              </a:lnSpc>
              <a:spcBef>
                <a:spcPts val="0"/>
              </a:spcBef>
              <a:spcAft>
                <a:spcPts val="0"/>
              </a:spcAft>
              <a:buSzPts val="1800"/>
              <a:buNone/>
            </a:pPr>
            <a:r>
              <a:rPr lang="en">
                <a:latin typeface="Calibri"/>
                <a:ea typeface="Calibri"/>
                <a:cs typeface="Calibri"/>
                <a:sym typeface="Calibri"/>
              </a:rPr>
              <a:t>Before adding these transactions, it will check if any of the transactions are not already written in a block that it might receive from other miners. </a:t>
            </a:r>
            <a:endParaRPr>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a:latin typeface="Calibri"/>
              <a:ea typeface="Calibri"/>
              <a:cs typeface="Calibri"/>
              <a:sym typeface="Calibri"/>
            </a:endParaRPr>
          </a:p>
          <a:p>
            <a:pPr indent="0" lvl="0" marL="457200" rtl="0" algn="l">
              <a:lnSpc>
                <a:spcPct val="115000"/>
              </a:lnSpc>
              <a:spcBef>
                <a:spcPts val="0"/>
              </a:spcBef>
              <a:spcAft>
                <a:spcPts val="0"/>
              </a:spcAft>
              <a:buSzPts val="1800"/>
              <a:buNone/>
            </a:pPr>
            <a:r>
              <a:rPr lang="en">
                <a:latin typeface="Calibri"/>
                <a:ea typeface="Calibri"/>
                <a:cs typeface="Calibri"/>
                <a:sym typeface="Calibri"/>
              </a:rPr>
              <a:t>If so, it will discard those transactions</a:t>
            </a:r>
            <a:endParaRPr>
              <a:latin typeface="Calibri"/>
              <a:ea typeface="Calibri"/>
              <a:cs typeface="Calibri"/>
              <a:sym typeface="Calibri"/>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68" name="Shape 368"/>
        <p:cNvGrpSpPr/>
        <p:nvPr/>
      </p:nvGrpSpPr>
      <p:grpSpPr>
        <a:xfrm>
          <a:off x="0" y="0"/>
          <a:ext cx="0" cy="0"/>
          <a:chOff x="0" y="0"/>
          <a:chExt cx="0" cy="0"/>
        </a:xfrm>
      </p:grpSpPr>
      <p:sp>
        <p:nvSpPr>
          <p:cNvPr id="369" name="Google Shape;369;p5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How Block Header is created</a:t>
            </a:r>
            <a:endParaRPr>
              <a:solidFill>
                <a:srgbClr val="000000"/>
              </a:solidFill>
              <a:latin typeface="Merriweather"/>
              <a:ea typeface="Merriweather"/>
              <a:cs typeface="Merriweather"/>
              <a:sym typeface="Merriweather"/>
            </a:endParaRPr>
          </a:p>
        </p:txBody>
      </p:sp>
      <p:sp>
        <p:nvSpPr>
          <p:cNvPr id="370" name="Google Shape;370;p58"/>
          <p:cNvSpPr txBox="1"/>
          <p:nvPr>
            <p:ph idx="1" type="body"/>
          </p:nvPr>
        </p:nvSpPr>
        <p:spPr>
          <a:xfrm>
            <a:off x="-253675" y="1263850"/>
            <a:ext cx="9474000" cy="344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sz="1600">
                <a:latin typeface="Calibri"/>
                <a:ea typeface="Calibri"/>
                <a:cs typeface="Calibri"/>
                <a:sym typeface="Calibri"/>
              </a:rPr>
              <a:t>1. The miner takes hashes of two transactions at a time to generate a new hash till he gets a single hash from all transactions. The hash is referred to as a </a:t>
            </a:r>
            <a:r>
              <a:rPr lang="en" sz="1600" u="sng">
                <a:latin typeface="Calibri"/>
                <a:ea typeface="Calibri"/>
                <a:cs typeface="Calibri"/>
                <a:sym typeface="Calibri"/>
              </a:rPr>
              <a:t>Merkle root transaction hash</a:t>
            </a:r>
            <a:r>
              <a:rPr lang="en" sz="1600">
                <a:latin typeface="Calibri"/>
                <a:ea typeface="Calibri"/>
                <a:cs typeface="Calibri"/>
                <a:sym typeface="Calibri"/>
              </a:rPr>
              <a:t>. This hash is added to the block header.</a:t>
            </a:r>
            <a:endParaRPr sz="1600">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sz="1600">
                <a:latin typeface="Calibri"/>
                <a:ea typeface="Calibri"/>
                <a:cs typeface="Calibri"/>
                <a:sym typeface="Calibri"/>
              </a:rPr>
              <a:t>2. Miner also identifies the hash of the previous block. </a:t>
            </a:r>
            <a:r>
              <a:rPr lang="en" sz="1600" u="sng">
                <a:latin typeface="Calibri"/>
                <a:ea typeface="Calibri"/>
                <a:cs typeface="Calibri"/>
                <a:sym typeface="Calibri"/>
              </a:rPr>
              <a:t>Previous block will become parent to the current block</a:t>
            </a:r>
            <a:r>
              <a:rPr lang="en" sz="1600">
                <a:latin typeface="Calibri"/>
                <a:ea typeface="Calibri"/>
                <a:cs typeface="Calibri"/>
                <a:sym typeface="Calibri"/>
              </a:rPr>
              <a:t> and its hash will also be added to the </a:t>
            </a:r>
            <a:r>
              <a:rPr lang="en" sz="1600" u="sng">
                <a:latin typeface="Calibri"/>
                <a:ea typeface="Calibri"/>
                <a:cs typeface="Calibri"/>
                <a:sym typeface="Calibri"/>
              </a:rPr>
              <a:t>block header.</a:t>
            </a:r>
            <a:endParaRPr sz="1600" u="sng">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sz="1600">
                <a:latin typeface="Calibri"/>
                <a:ea typeface="Calibri"/>
                <a:cs typeface="Calibri"/>
                <a:sym typeface="Calibri"/>
              </a:rPr>
              <a:t>3. Miner calculates the state and receipts of </a:t>
            </a:r>
            <a:r>
              <a:rPr lang="en" sz="1600" u="sng">
                <a:latin typeface="Calibri"/>
                <a:ea typeface="Calibri"/>
                <a:cs typeface="Calibri"/>
                <a:sym typeface="Calibri"/>
              </a:rPr>
              <a:t>transaction root hashes</a:t>
            </a:r>
            <a:r>
              <a:rPr lang="en" sz="1600">
                <a:latin typeface="Calibri"/>
                <a:ea typeface="Calibri"/>
                <a:cs typeface="Calibri"/>
                <a:sym typeface="Calibri"/>
              </a:rPr>
              <a:t> &amp; adds them to </a:t>
            </a:r>
            <a:r>
              <a:rPr lang="en" sz="1600" u="sng">
                <a:latin typeface="Calibri"/>
                <a:ea typeface="Calibri"/>
                <a:cs typeface="Calibri"/>
                <a:sym typeface="Calibri"/>
              </a:rPr>
              <a:t>block header</a:t>
            </a:r>
            <a:endParaRPr sz="1600">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sz="1600">
                <a:latin typeface="Calibri"/>
                <a:ea typeface="Calibri"/>
                <a:cs typeface="Calibri"/>
                <a:sym typeface="Calibri"/>
              </a:rPr>
              <a:t>4. A </a:t>
            </a:r>
            <a:r>
              <a:rPr lang="en" sz="1600" u="sng">
                <a:latin typeface="Calibri"/>
                <a:ea typeface="Calibri"/>
                <a:cs typeface="Calibri"/>
                <a:sym typeface="Calibri"/>
              </a:rPr>
              <a:t>nonce </a:t>
            </a:r>
            <a:r>
              <a:rPr lang="en" sz="1600">
                <a:latin typeface="Calibri"/>
                <a:ea typeface="Calibri"/>
                <a:cs typeface="Calibri"/>
                <a:sym typeface="Calibri"/>
              </a:rPr>
              <a:t>and </a:t>
            </a:r>
            <a:r>
              <a:rPr lang="en" sz="1600" u="sng">
                <a:latin typeface="Calibri"/>
                <a:ea typeface="Calibri"/>
                <a:cs typeface="Calibri"/>
                <a:sym typeface="Calibri"/>
              </a:rPr>
              <a:t>timestamp </a:t>
            </a:r>
            <a:r>
              <a:rPr lang="en" sz="1600">
                <a:latin typeface="Calibri"/>
                <a:ea typeface="Calibri"/>
                <a:cs typeface="Calibri"/>
                <a:sym typeface="Calibri"/>
              </a:rPr>
              <a:t>is also added to the </a:t>
            </a:r>
            <a:r>
              <a:rPr lang="en" sz="1600" u="sng">
                <a:latin typeface="Calibri"/>
                <a:ea typeface="Calibri"/>
                <a:cs typeface="Calibri"/>
                <a:sym typeface="Calibri"/>
              </a:rPr>
              <a:t>block header.</a:t>
            </a:r>
            <a:endParaRPr sz="1600" u="sng">
              <a:latin typeface="Calibri"/>
              <a:ea typeface="Calibri"/>
              <a:cs typeface="Calibri"/>
              <a:sym typeface="Calibri"/>
            </a:endParaRPr>
          </a:p>
          <a:p>
            <a:pPr indent="0" lvl="0" marL="457200" rtl="0" algn="l">
              <a:lnSpc>
                <a:spcPct val="115000"/>
              </a:lnSpc>
              <a:spcBef>
                <a:spcPts val="1600"/>
              </a:spcBef>
              <a:spcAft>
                <a:spcPts val="1600"/>
              </a:spcAft>
              <a:buSzPts val="1800"/>
              <a:buNone/>
            </a:pPr>
            <a:r>
              <a:rPr lang="en" sz="1600">
                <a:latin typeface="Calibri"/>
                <a:ea typeface="Calibri"/>
                <a:cs typeface="Calibri"/>
                <a:sym typeface="Calibri"/>
              </a:rPr>
              <a:t>5. Eventually, </a:t>
            </a:r>
            <a:r>
              <a:rPr lang="en" sz="1600" u="sng">
                <a:latin typeface="Calibri"/>
                <a:ea typeface="Calibri"/>
                <a:cs typeface="Calibri"/>
                <a:sym typeface="Calibri"/>
              </a:rPr>
              <a:t>one of the miners will be able to solve the puzzle</a:t>
            </a:r>
            <a:r>
              <a:rPr lang="en" sz="1600">
                <a:latin typeface="Calibri"/>
                <a:ea typeface="Calibri"/>
                <a:cs typeface="Calibri"/>
                <a:sym typeface="Calibri"/>
              </a:rPr>
              <a:t> and advertise the same to other miners in the network. The </a:t>
            </a:r>
            <a:r>
              <a:rPr lang="en" sz="1600" u="sng">
                <a:latin typeface="Calibri"/>
                <a:ea typeface="Calibri"/>
                <a:cs typeface="Calibri"/>
                <a:sym typeface="Calibri"/>
              </a:rPr>
              <a:t>other miners will verify the answe</a:t>
            </a:r>
            <a:r>
              <a:rPr lang="en" sz="1600">
                <a:latin typeface="Calibri"/>
                <a:ea typeface="Calibri"/>
                <a:cs typeface="Calibri"/>
                <a:sym typeface="Calibri"/>
              </a:rPr>
              <a:t>r and, if found correct, will further verify every transaction, accept the block, and </a:t>
            </a:r>
            <a:r>
              <a:rPr lang="en" sz="1600" u="sng">
                <a:latin typeface="Calibri"/>
                <a:ea typeface="Calibri"/>
                <a:cs typeface="Calibri"/>
                <a:sym typeface="Calibri"/>
              </a:rPr>
              <a:t>append the same to their ledger instance</a:t>
            </a:r>
            <a:r>
              <a:rPr lang="en" sz="1600">
                <a:latin typeface="Calibri"/>
                <a:ea typeface="Calibri"/>
                <a:cs typeface="Calibri"/>
                <a:sym typeface="Calibri"/>
              </a:rPr>
              <a:t>.</a:t>
            </a:r>
            <a:endParaRPr sz="1600">
              <a:latin typeface="Calibri"/>
              <a:ea typeface="Calibri"/>
              <a:cs typeface="Calibri"/>
              <a:sym typeface="Calibri"/>
            </a:endParaRPr>
          </a:p>
        </p:txBody>
      </p:sp>
      <p:pic>
        <p:nvPicPr>
          <p:cNvPr id="371" name="Google Shape;371;p58"/>
          <p:cNvPicPr preferRelativeResize="0"/>
          <p:nvPr/>
        </p:nvPicPr>
        <p:blipFill rotWithShape="1">
          <a:blip r:embed="rId3">
            <a:alphaModFix/>
          </a:blip>
          <a:srcRect b="0" l="0" r="0" t="0"/>
          <a:stretch/>
        </p:blipFill>
        <p:spPr>
          <a:xfrm>
            <a:off x="7178021" y="0"/>
            <a:ext cx="1965979" cy="1263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75" name="Shape 375"/>
        <p:cNvGrpSpPr/>
        <p:nvPr/>
      </p:nvGrpSpPr>
      <p:grpSpPr>
        <a:xfrm>
          <a:off x="0" y="0"/>
          <a:ext cx="0" cy="0"/>
          <a:chOff x="0" y="0"/>
          <a:chExt cx="0" cy="0"/>
        </a:xfrm>
      </p:grpSpPr>
      <p:sp>
        <p:nvSpPr>
          <p:cNvPr id="376" name="Google Shape;376;p5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Block Structure</a:t>
            </a:r>
            <a:endParaRPr>
              <a:solidFill>
                <a:srgbClr val="000000"/>
              </a:solidFill>
              <a:latin typeface="Merriweather"/>
              <a:ea typeface="Merriweather"/>
              <a:cs typeface="Merriweather"/>
              <a:sym typeface="Merriweather"/>
            </a:endParaRPr>
          </a:p>
        </p:txBody>
      </p:sp>
      <p:pic>
        <p:nvPicPr>
          <p:cNvPr id="377" name="Google Shape;377;p59"/>
          <p:cNvPicPr preferRelativeResize="0"/>
          <p:nvPr/>
        </p:nvPicPr>
        <p:blipFill rotWithShape="1">
          <a:blip r:embed="rId3">
            <a:alphaModFix/>
          </a:blip>
          <a:srcRect b="0" l="0" r="0" t="0"/>
          <a:stretch/>
        </p:blipFill>
        <p:spPr>
          <a:xfrm>
            <a:off x="72189" y="1413174"/>
            <a:ext cx="9071811" cy="33593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81" name="Shape 381"/>
        <p:cNvGrpSpPr/>
        <p:nvPr/>
      </p:nvGrpSpPr>
      <p:grpSpPr>
        <a:xfrm>
          <a:off x="0" y="0"/>
          <a:ext cx="0" cy="0"/>
          <a:chOff x="0" y="0"/>
          <a:chExt cx="0" cy="0"/>
        </a:xfrm>
      </p:grpSpPr>
      <p:sp>
        <p:nvSpPr>
          <p:cNvPr id="382" name="Google Shape;382;p6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Ether</a:t>
            </a:r>
            <a:endParaRPr>
              <a:solidFill>
                <a:srgbClr val="000000"/>
              </a:solidFill>
              <a:latin typeface="Merriweather"/>
              <a:ea typeface="Merriweather"/>
              <a:cs typeface="Merriweather"/>
              <a:sym typeface="Merriweather"/>
            </a:endParaRPr>
          </a:p>
        </p:txBody>
      </p:sp>
      <p:sp>
        <p:nvSpPr>
          <p:cNvPr id="383" name="Google Shape;383;p60"/>
          <p:cNvSpPr txBox="1"/>
          <p:nvPr>
            <p:ph idx="1" type="body"/>
          </p:nvPr>
        </p:nvSpPr>
        <p:spPr>
          <a:xfrm>
            <a:off x="360600" y="1385675"/>
            <a:ext cx="8783400" cy="344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a:latin typeface="Calibri"/>
                <a:ea typeface="Calibri"/>
                <a:cs typeface="Calibri"/>
                <a:sym typeface="Calibri"/>
              </a:rPr>
              <a:t>Ether is the </a:t>
            </a:r>
            <a:r>
              <a:rPr lang="en" u="sng">
                <a:latin typeface="Calibri"/>
                <a:ea typeface="Calibri"/>
                <a:cs typeface="Calibri"/>
                <a:sym typeface="Calibri"/>
              </a:rPr>
              <a:t>currency </a:t>
            </a:r>
            <a:r>
              <a:rPr lang="en">
                <a:latin typeface="Calibri"/>
                <a:ea typeface="Calibri"/>
                <a:cs typeface="Calibri"/>
                <a:sym typeface="Calibri"/>
              </a:rPr>
              <a:t>of Ethereum. </a:t>
            </a:r>
            <a:endParaRPr>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u="sng">
                <a:latin typeface="Calibri"/>
                <a:ea typeface="Calibri"/>
                <a:cs typeface="Calibri"/>
                <a:sym typeface="Calibri"/>
              </a:rPr>
              <a:t>Every activity on Ethereum that modifies its state costs Ether as a fee</a:t>
            </a:r>
            <a:endParaRPr>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a:latin typeface="Calibri"/>
                <a:ea typeface="Calibri"/>
                <a:cs typeface="Calibri"/>
                <a:sym typeface="Calibri"/>
              </a:rPr>
              <a:t>Successful miners are also </a:t>
            </a:r>
            <a:r>
              <a:rPr lang="en" u="sng">
                <a:latin typeface="Calibri"/>
                <a:ea typeface="Calibri"/>
                <a:cs typeface="Calibri"/>
                <a:sym typeface="Calibri"/>
              </a:rPr>
              <a:t>rewarded Ether. </a:t>
            </a:r>
            <a:endParaRPr u="sng">
              <a:latin typeface="Calibri"/>
              <a:ea typeface="Calibri"/>
              <a:cs typeface="Calibri"/>
              <a:sym typeface="Calibri"/>
            </a:endParaRPr>
          </a:p>
          <a:p>
            <a:pPr indent="0" lvl="0" marL="457200" rtl="0" algn="l">
              <a:lnSpc>
                <a:spcPct val="115000"/>
              </a:lnSpc>
              <a:spcBef>
                <a:spcPts val="1600"/>
              </a:spcBef>
              <a:spcAft>
                <a:spcPts val="0"/>
              </a:spcAft>
              <a:buSzPts val="1800"/>
              <a:buNone/>
            </a:pPr>
            <a:r>
              <a:rPr lang="en" u="sng">
                <a:latin typeface="Calibri"/>
                <a:ea typeface="Calibri"/>
                <a:cs typeface="Calibri"/>
                <a:sym typeface="Calibri"/>
              </a:rPr>
              <a:t>Converted </a:t>
            </a:r>
            <a:r>
              <a:rPr lang="en">
                <a:latin typeface="Calibri"/>
                <a:ea typeface="Calibri"/>
                <a:cs typeface="Calibri"/>
                <a:sym typeface="Calibri"/>
              </a:rPr>
              <a:t>to dollars or other traditional currencies through cryptoexchanges. </a:t>
            </a:r>
            <a:endParaRPr>
              <a:latin typeface="Calibri"/>
              <a:ea typeface="Calibri"/>
              <a:cs typeface="Calibri"/>
              <a:sym typeface="Calibri"/>
            </a:endParaRPr>
          </a:p>
          <a:p>
            <a:pPr indent="0" lvl="0" marL="457200" rtl="0" algn="l">
              <a:lnSpc>
                <a:spcPct val="115000"/>
              </a:lnSpc>
              <a:spcBef>
                <a:spcPts val="1600"/>
              </a:spcBef>
              <a:spcAft>
                <a:spcPts val="1600"/>
              </a:spcAft>
              <a:buSzPts val="1800"/>
              <a:buNone/>
            </a:pPr>
            <a:r>
              <a:rPr lang="en">
                <a:latin typeface="Calibri"/>
                <a:ea typeface="Calibri"/>
                <a:cs typeface="Calibri"/>
                <a:sym typeface="Calibri"/>
              </a:rPr>
              <a:t>Ethereum has a </a:t>
            </a:r>
            <a:r>
              <a:rPr lang="en" u="sng">
                <a:latin typeface="Calibri"/>
                <a:ea typeface="Calibri"/>
                <a:cs typeface="Calibri"/>
                <a:sym typeface="Calibri"/>
              </a:rPr>
              <a:t>metric system of denominations </a:t>
            </a:r>
            <a:r>
              <a:rPr lang="en">
                <a:latin typeface="Calibri"/>
                <a:ea typeface="Calibri"/>
                <a:cs typeface="Calibri"/>
                <a:sym typeface="Calibri"/>
              </a:rPr>
              <a:t>used as units of </a:t>
            </a:r>
            <a:r>
              <a:rPr lang="en" u="sng">
                <a:latin typeface="Calibri"/>
                <a:ea typeface="Calibri"/>
                <a:cs typeface="Calibri"/>
                <a:sym typeface="Calibri"/>
              </a:rPr>
              <a:t>Ether</a:t>
            </a:r>
            <a:r>
              <a:rPr lang="en">
                <a:latin typeface="Calibri"/>
                <a:ea typeface="Calibri"/>
                <a:cs typeface="Calibri"/>
                <a:sym typeface="Calibri"/>
              </a:rPr>
              <a:t>. The </a:t>
            </a:r>
            <a:r>
              <a:rPr lang="en" u="sng">
                <a:latin typeface="Calibri"/>
                <a:ea typeface="Calibri"/>
                <a:cs typeface="Calibri"/>
                <a:sym typeface="Calibri"/>
              </a:rPr>
              <a:t>smallest denomination </a:t>
            </a:r>
            <a:r>
              <a:rPr lang="en">
                <a:latin typeface="Calibri"/>
                <a:ea typeface="Calibri"/>
                <a:cs typeface="Calibri"/>
                <a:sym typeface="Calibri"/>
              </a:rPr>
              <a:t>of Ether is called </a:t>
            </a:r>
            <a:r>
              <a:rPr lang="en" u="sng">
                <a:latin typeface="Calibri"/>
                <a:ea typeface="Calibri"/>
                <a:cs typeface="Calibri"/>
                <a:sym typeface="Calibri"/>
              </a:rPr>
              <a:t>wei</a:t>
            </a:r>
            <a:endParaRPr u="sng">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87" name="Shape 387"/>
        <p:cNvGrpSpPr/>
        <p:nvPr/>
      </p:nvGrpSpPr>
      <p:grpSpPr>
        <a:xfrm>
          <a:off x="0" y="0"/>
          <a:ext cx="0" cy="0"/>
          <a:chOff x="0" y="0"/>
          <a:chExt cx="0" cy="0"/>
        </a:xfrm>
      </p:grpSpPr>
      <p:sp>
        <p:nvSpPr>
          <p:cNvPr id="388" name="Google Shape;388;p6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Ethereum Accounts</a:t>
            </a:r>
            <a:endParaRPr>
              <a:solidFill>
                <a:srgbClr val="000000"/>
              </a:solidFill>
              <a:latin typeface="Merriweather"/>
              <a:ea typeface="Merriweather"/>
              <a:cs typeface="Merriweather"/>
              <a:sym typeface="Merriweather"/>
            </a:endParaRPr>
          </a:p>
        </p:txBody>
      </p:sp>
      <p:sp>
        <p:nvSpPr>
          <p:cNvPr id="389" name="Google Shape;389;p61"/>
          <p:cNvSpPr txBox="1"/>
          <p:nvPr>
            <p:ph idx="1" type="body"/>
          </p:nvPr>
        </p:nvSpPr>
        <p:spPr>
          <a:xfrm>
            <a:off x="360600" y="13856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Are the </a:t>
            </a:r>
            <a:r>
              <a:rPr lang="en" u="sng"/>
              <a:t>main building blocks</a:t>
            </a:r>
            <a:r>
              <a:rPr lang="en"/>
              <a:t> for the Ethereum ecosystem. </a:t>
            </a:r>
            <a:endParaRPr/>
          </a:p>
          <a:p>
            <a:pPr indent="0" lvl="0" marL="0" rtl="0" algn="l">
              <a:lnSpc>
                <a:spcPct val="115000"/>
              </a:lnSpc>
              <a:spcBef>
                <a:spcPts val="1600"/>
              </a:spcBef>
              <a:spcAft>
                <a:spcPts val="0"/>
              </a:spcAft>
              <a:buSzPts val="1800"/>
              <a:buNone/>
            </a:pPr>
            <a:r>
              <a:rPr lang="en"/>
              <a:t>It is an interaction between accounts that Ethereum wants to store as transactions in its ledger. </a:t>
            </a:r>
            <a:endParaRPr/>
          </a:p>
          <a:p>
            <a:pPr indent="0" lvl="0" marL="0" rtl="0" algn="l">
              <a:lnSpc>
                <a:spcPct val="115000"/>
              </a:lnSpc>
              <a:spcBef>
                <a:spcPts val="1600"/>
              </a:spcBef>
              <a:spcAft>
                <a:spcPts val="0"/>
              </a:spcAft>
              <a:buSzPts val="1800"/>
              <a:buNone/>
            </a:pPr>
            <a:r>
              <a:rPr lang="en"/>
              <a:t>There are two types of accounts available in Ethereum</a:t>
            </a:r>
            <a:endParaRPr/>
          </a:p>
          <a:p>
            <a:pPr indent="457200" lvl="0" marL="0" rtl="0" algn="l">
              <a:lnSpc>
                <a:spcPct val="115000"/>
              </a:lnSpc>
              <a:spcBef>
                <a:spcPts val="1600"/>
              </a:spcBef>
              <a:spcAft>
                <a:spcPts val="0"/>
              </a:spcAft>
              <a:buSzPts val="1800"/>
              <a:buNone/>
            </a:pPr>
            <a:r>
              <a:rPr lang="en"/>
              <a:t>—</a:t>
            </a:r>
            <a:r>
              <a:rPr b="1" lang="en"/>
              <a:t>Externally owned accounts</a:t>
            </a:r>
            <a:r>
              <a:rPr lang="en"/>
              <a:t> and </a:t>
            </a:r>
            <a:br>
              <a:rPr lang="en"/>
            </a:br>
            <a:r>
              <a:rPr lang="en"/>
              <a:t>        —</a:t>
            </a:r>
            <a:r>
              <a:rPr b="1" lang="en"/>
              <a:t>Contract accounts. </a:t>
            </a:r>
            <a:endParaRPr b="1"/>
          </a:p>
          <a:p>
            <a:pPr indent="0" lvl="0" marL="0" rtl="0" algn="l">
              <a:lnSpc>
                <a:spcPct val="115000"/>
              </a:lnSpc>
              <a:spcBef>
                <a:spcPts val="1600"/>
              </a:spcBef>
              <a:spcAft>
                <a:spcPts val="0"/>
              </a:spcAft>
              <a:buSzPts val="1800"/>
              <a:buNone/>
            </a:pPr>
            <a:r>
              <a:rPr lang="en"/>
              <a:t>Each account, by </a:t>
            </a:r>
            <a:r>
              <a:rPr lang="en" u="sng"/>
              <a:t>default</a:t>
            </a:r>
            <a:r>
              <a:rPr lang="en"/>
              <a:t>, has a </a:t>
            </a:r>
            <a:r>
              <a:rPr lang="en" u="sng"/>
              <a:t>property </a:t>
            </a:r>
            <a:r>
              <a:rPr lang="en"/>
              <a:t>named </a:t>
            </a:r>
            <a:r>
              <a:rPr lang="en" u="sng"/>
              <a:t>balance </a:t>
            </a:r>
            <a:r>
              <a:rPr lang="en"/>
              <a:t>that helps in querying the </a:t>
            </a:r>
            <a:r>
              <a:rPr lang="en" u="sng"/>
              <a:t>current balance of Ether.</a:t>
            </a:r>
            <a:endParaRPr u="sng"/>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b="0" l="0" r="0" t="0"/>
          <a:stretch/>
        </p:blipFill>
        <p:spPr>
          <a:xfrm>
            <a:off x="229056" y="1385675"/>
            <a:ext cx="6798045" cy="3680065"/>
          </a:xfrm>
          <a:prstGeom prst="rect">
            <a:avLst/>
          </a:prstGeom>
          <a:noFill/>
          <a:ln>
            <a:noFill/>
          </a:ln>
        </p:spPr>
      </p:pic>
      <p:sp>
        <p:nvSpPr>
          <p:cNvPr id="96" name="Google Shape;96;p17"/>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93" name="Shape 393"/>
        <p:cNvGrpSpPr/>
        <p:nvPr/>
      </p:nvGrpSpPr>
      <p:grpSpPr>
        <a:xfrm>
          <a:off x="0" y="0"/>
          <a:ext cx="0" cy="0"/>
          <a:chOff x="0" y="0"/>
          <a:chExt cx="0" cy="0"/>
        </a:xfrm>
      </p:grpSpPr>
      <p:sp>
        <p:nvSpPr>
          <p:cNvPr id="394" name="Google Shape;394;p6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Transaction</a:t>
            </a:r>
            <a:endParaRPr>
              <a:solidFill>
                <a:srgbClr val="000000"/>
              </a:solidFill>
              <a:latin typeface="Merriweather"/>
              <a:ea typeface="Merriweather"/>
              <a:cs typeface="Merriweather"/>
              <a:sym typeface="Merriweather"/>
            </a:endParaRPr>
          </a:p>
        </p:txBody>
      </p:sp>
      <p:sp>
        <p:nvSpPr>
          <p:cNvPr id="395" name="Google Shape;395;p62"/>
          <p:cNvSpPr txBox="1"/>
          <p:nvPr>
            <p:ph idx="1" type="body"/>
          </p:nvPr>
        </p:nvSpPr>
        <p:spPr>
          <a:xfrm>
            <a:off x="284400" y="12332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Is an </a:t>
            </a:r>
            <a:r>
              <a:rPr lang="en" u="sng"/>
              <a:t>agreement </a:t>
            </a:r>
            <a:r>
              <a:rPr lang="en"/>
              <a:t>between a </a:t>
            </a:r>
            <a:r>
              <a:rPr lang="en" u="sng"/>
              <a:t>buyer and a seller</a:t>
            </a:r>
            <a:r>
              <a:rPr lang="en"/>
              <a:t> that there will be an </a:t>
            </a:r>
            <a:r>
              <a:rPr lang="en" u="sng"/>
              <a:t>exchange of assets, products, or services</a:t>
            </a:r>
            <a:r>
              <a:rPr lang="en"/>
              <a:t> for </a:t>
            </a:r>
            <a:r>
              <a:rPr lang="en" u="sng"/>
              <a:t>currency, cryptocurrency, or some other asset</a:t>
            </a:r>
            <a:endParaRPr u="sng"/>
          </a:p>
          <a:p>
            <a:pPr indent="0" lvl="0" marL="0" rtl="0" algn="l">
              <a:lnSpc>
                <a:spcPct val="115000"/>
              </a:lnSpc>
              <a:spcBef>
                <a:spcPts val="1600"/>
              </a:spcBef>
              <a:spcAft>
                <a:spcPts val="0"/>
              </a:spcAft>
              <a:buSzPts val="1800"/>
              <a:buNone/>
            </a:pPr>
            <a:r>
              <a:rPr lang="en"/>
              <a:t>Following are the three types of transactions that can be executed in Ethereum:</a:t>
            </a:r>
            <a:endParaRPr/>
          </a:p>
          <a:p>
            <a:pPr indent="-342900" lvl="0" marL="457200" rtl="0" algn="l">
              <a:lnSpc>
                <a:spcPct val="115000"/>
              </a:lnSpc>
              <a:spcBef>
                <a:spcPts val="1600"/>
              </a:spcBef>
              <a:spcAft>
                <a:spcPts val="0"/>
              </a:spcAft>
              <a:buSzPts val="1800"/>
              <a:buAutoNum type="arabicPeriod"/>
            </a:pPr>
            <a:r>
              <a:rPr b="1" lang="en"/>
              <a:t>Transfer of Ether from one account to another: </a:t>
            </a:r>
            <a:endParaRPr b="1"/>
          </a:p>
          <a:p>
            <a:pPr indent="457200" lvl="0" marL="0" rtl="0" algn="l">
              <a:lnSpc>
                <a:spcPct val="115000"/>
              </a:lnSpc>
              <a:spcBef>
                <a:spcPts val="1600"/>
              </a:spcBef>
              <a:spcAft>
                <a:spcPts val="0"/>
              </a:spcAft>
              <a:buSzPts val="1800"/>
              <a:buNone/>
            </a:pPr>
            <a:r>
              <a:rPr lang="en"/>
              <a:t>Following are the possible cases:</a:t>
            </a:r>
            <a:endParaRPr/>
          </a:p>
          <a:p>
            <a:pPr indent="-342900" lvl="0" marL="457200" rtl="0" algn="l">
              <a:lnSpc>
                <a:spcPct val="115000"/>
              </a:lnSpc>
              <a:spcBef>
                <a:spcPts val="1600"/>
              </a:spcBef>
              <a:spcAft>
                <a:spcPts val="0"/>
              </a:spcAft>
              <a:buSzPts val="1800"/>
              <a:buChar char="●"/>
            </a:pPr>
            <a:r>
              <a:rPr lang="en"/>
              <a:t>An </a:t>
            </a:r>
            <a:r>
              <a:rPr lang="en" u="sng"/>
              <a:t>EOA </a:t>
            </a:r>
            <a:r>
              <a:rPr lang="en"/>
              <a:t>sending Ether to another </a:t>
            </a:r>
            <a:r>
              <a:rPr lang="en" u="sng"/>
              <a:t>EOA</a:t>
            </a:r>
            <a:r>
              <a:rPr lang="en"/>
              <a:t> in a transaction</a:t>
            </a:r>
            <a:endParaRPr/>
          </a:p>
          <a:p>
            <a:pPr indent="-342900" lvl="0" marL="457200" rtl="0" algn="l">
              <a:lnSpc>
                <a:spcPct val="115000"/>
              </a:lnSpc>
              <a:spcBef>
                <a:spcPts val="0"/>
              </a:spcBef>
              <a:spcAft>
                <a:spcPts val="0"/>
              </a:spcAft>
              <a:buSzPts val="1800"/>
              <a:buChar char="●"/>
            </a:pPr>
            <a:r>
              <a:rPr lang="en"/>
              <a:t>An </a:t>
            </a:r>
            <a:r>
              <a:rPr lang="en" u="sng"/>
              <a:t>EOA </a:t>
            </a:r>
            <a:r>
              <a:rPr lang="en"/>
              <a:t> sending Ether to a </a:t>
            </a:r>
            <a:r>
              <a:rPr lang="en" u="sng"/>
              <a:t>contract account</a:t>
            </a:r>
            <a:r>
              <a:rPr lang="en"/>
              <a:t> in a transaction</a:t>
            </a:r>
            <a:endParaRPr/>
          </a:p>
          <a:p>
            <a:pPr indent="-342900" lvl="0" marL="457200" rtl="0" algn="l">
              <a:lnSpc>
                <a:spcPct val="115000"/>
              </a:lnSpc>
              <a:spcBef>
                <a:spcPts val="0"/>
              </a:spcBef>
              <a:spcAft>
                <a:spcPts val="0"/>
              </a:spcAft>
              <a:buSzPts val="1800"/>
              <a:buChar char="●"/>
            </a:pPr>
            <a:r>
              <a:rPr lang="en"/>
              <a:t>A </a:t>
            </a:r>
            <a:r>
              <a:rPr lang="en" u="sng"/>
              <a:t>contract account </a:t>
            </a:r>
            <a:r>
              <a:rPr lang="en"/>
              <a:t>sending Ether to another </a:t>
            </a:r>
            <a:r>
              <a:rPr lang="en" u="sng"/>
              <a:t>contract account</a:t>
            </a:r>
            <a:r>
              <a:rPr lang="en"/>
              <a:t> in a transaction</a:t>
            </a:r>
            <a:endParaRPr/>
          </a:p>
          <a:p>
            <a:pPr indent="-342900" lvl="0" marL="457200" rtl="0" algn="l">
              <a:lnSpc>
                <a:spcPct val="115000"/>
              </a:lnSpc>
              <a:spcBef>
                <a:spcPts val="0"/>
              </a:spcBef>
              <a:spcAft>
                <a:spcPts val="0"/>
              </a:spcAft>
              <a:buSzPts val="1800"/>
              <a:buChar char="●"/>
            </a:pPr>
            <a:r>
              <a:rPr lang="en"/>
              <a:t>A </a:t>
            </a:r>
            <a:r>
              <a:rPr lang="en" u="sng"/>
              <a:t>contract account</a:t>
            </a:r>
            <a:r>
              <a:rPr lang="en"/>
              <a:t> sending Ether to an </a:t>
            </a:r>
            <a:r>
              <a:rPr lang="en" u="sng"/>
              <a:t>EOA </a:t>
            </a:r>
            <a:r>
              <a:rPr lang="en"/>
              <a:t>in a transaction </a:t>
            </a:r>
            <a:endParaRPr/>
          </a:p>
        </p:txBody>
      </p:sp>
      <p:pic>
        <p:nvPicPr>
          <p:cNvPr id="396" name="Google Shape;396;p62"/>
          <p:cNvPicPr preferRelativeResize="0"/>
          <p:nvPr/>
        </p:nvPicPr>
        <p:blipFill rotWithShape="1">
          <a:blip r:embed="rId3">
            <a:alphaModFix/>
          </a:blip>
          <a:srcRect b="0" l="0" r="0" t="0"/>
          <a:stretch/>
        </p:blipFill>
        <p:spPr>
          <a:xfrm>
            <a:off x="7590081" y="0"/>
            <a:ext cx="1553920" cy="1233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00" name="Shape 400"/>
        <p:cNvGrpSpPr/>
        <p:nvPr/>
      </p:nvGrpSpPr>
      <p:grpSpPr>
        <a:xfrm>
          <a:off x="0" y="0"/>
          <a:ext cx="0" cy="0"/>
          <a:chOff x="0" y="0"/>
          <a:chExt cx="0" cy="0"/>
        </a:xfrm>
      </p:grpSpPr>
      <p:sp>
        <p:nvSpPr>
          <p:cNvPr id="401" name="Google Shape;401;p6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Transaction</a:t>
            </a:r>
            <a:endParaRPr>
              <a:solidFill>
                <a:srgbClr val="000000"/>
              </a:solidFill>
              <a:latin typeface="Merriweather"/>
              <a:ea typeface="Merriweather"/>
              <a:cs typeface="Merriweather"/>
              <a:sym typeface="Merriweather"/>
            </a:endParaRPr>
          </a:p>
        </p:txBody>
      </p:sp>
      <p:sp>
        <p:nvSpPr>
          <p:cNvPr id="402" name="Google Shape;402;p63"/>
          <p:cNvSpPr txBox="1"/>
          <p:nvPr>
            <p:ph idx="1" type="body"/>
          </p:nvPr>
        </p:nvSpPr>
        <p:spPr>
          <a:xfrm>
            <a:off x="284400" y="13094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2. Deployment of a smart contract: </a:t>
            </a:r>
            <a:endParaRPr b="1"/>
          </a:p>
          <a:p>
            <a:pPr indent="-342900" lvl="0" marL="457200" rtl="0" algn="l">
              <a:lnSpc>
                <a:spcPct val="115000"/>
              </a:lnSpc>
              <a:spcBef>
                <a:spcPts val="1600"/>
              </a:spcBef>
              <a:spcAft>
                <a:spcPts val="0"/>
              </a:spcAft>
              <a:buSzPts val="1800"/>
              <a:buChar char="-"/>
            </a:pPr>
            <a:r>
              <a:rPr lang="en"/>
              <a:t>An </a:t>
            </a:r>
            <a:r>
              <a:rPr lang="en" u="sng"/>
              <a:t>EOA </a:t>
            </a:r>
            <a:r>
              <a:rPr lang="en"/>
              <a:t>can </a:t>
            </a:r>
            <a:r>
              <a:rPr lang="en" u="sng"/>
              <a:t>deploy a contract</a:t>
            </a:r>
            <a:r>
              <a:rPr lang="en"/>
              <a:t> using a transaction in EVM.</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b="1" lang="en"/>
              <a:t>3. Using or invoking a function within a contract:</a:t>
            </a:r>
            <a:r>
              <a:rPr lang="en"/>
              <a:t> </a:t>
            </a:r>
            <a:endParaRPr/>
          </a:p>
          <a:p>
            <a:pPr indent="-342900" lvl="0" marL="457200" rtl="0" algn="l">
              <a:lnSpc>
                <a:spcPct val="115000"/>
              </a:lnSpc>
              <a:spcBef>
                <a:spcPts val="1600"/>
              </a:spcBef>
              <a:spcAft>
                <a:spcPts val="0"/>
              </a:spcAft>
              <a:buSzPts val="1800"/>
              <a:buChar char="-"/>
            </a:pPr>
            <a:r>
              <a:rPr lang="en"/>
              <a:t>Executing a </a:t>
            </a:r>
            <a:r>
              <a:rPr lang="en" u="sng"/>
              <a:t>function in a contract</a:t>
            </a:r>
            <a:r>
              <a:rPr lang="en"/>
              <a:t> that changes state is considered a transaction in Ethereum. </a:t>
            </a:r>
            <a:endParaRPr/>
          </a:p>
          <a:p>
            <a:pPr indent="-342900" lvl="0" marL="457200" rtl="0" algn="l">
              <a:lnSpc>
                <a:spcPct val="115000"/>
              </a:lnSpc>
              <a:spcBef>
                <a:spcPts val="0"/>
              </a:spcBef>
              <a:spcAft>
                <a:spcPts val="0"/>
              </a:spcAft>
              <a:buSzPts val="1800"/>
              <a:buChar char="-"/>
            </a:pPr>
            <a:r>
              <a:rPr lang="en" u="sng"/>
              <a:t>If executing a function does not change a state, it does not require a transaction</a:t>
            </a:r>
            <a:r>
              <a:rPr lang="en"/>
              <a:t>.</a:t>
            </a:r>
            <a:endParaRPr/>
          </a:p>
          <a:p>
            <a:pPr indent="0" lvl="0" marL="0" rtl="0" algn="l">
              <a:lnSpc>
                <a:spcPct val="115000"/>
              </a:lnSpc>
              <a:spcBef>
                <a:spcPts val="1600"/>
              </a:spcBef>
              <a:spcAft>
                <a:spcPts val="1600"/>
              </a:spcAft>
              <a:buSzPts val="1800"/>
              <a:buNone/>
            </a:pPr>
            <a:r>
              <a:t/>
            </a:r>
            <a:endParaRPr/>
          </a:p>
        </p:txBody>
      </p:sp>
      <p:pic>
        <p:nvPicPr>
          <p:cNvPr id="403" name="Google Shape;403;p63"/>
          <p:cNvPicPr preferRelativeResize="0"/>
          <p:nvPr/>
        </p:nvPicPr>
        <p:blipFill rotWithShape="1">
          <a:blip r:embed="rId3">
            <a:alphaModFix/>
          </a:blip>
          <a:srcRect b="0" l="0" r="0" t="0"/>
          <a:stretch/>
        </p:blipFill>
        <p:spPr>
          <a:xfrm>
            <a:off x="7590081" y="0"/>
            <a:ext cx="1553920" cy="1233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07" name="Shape 407"/>
        <p:cNvGrpSpPr/>
        <p:nvPr/>
      </p:nvGrpSpPr>
      <p:grpSpPr>
        <a:xfrm>
          <a:off x="0" y="0"/>
          <a:ext cx="0" cy="0"/>
          <a:chOff x="0" y="0"/>
          <a:chExt cx="0" cy="0"/>
        </a:xfrm>
      </p:grpSpPr>
      <p:sp>
        <p:nvSpPr>
          <p:cNvPr id="408" name="Google Shape;408;p6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Transaction - Account Properties</a:t>
            </a:r>
            <a:endParaRPr>
              <a:solidFill>
                <a:srgbClr val="000000"/>
              </a:solidFill>
              <a:latin typeface="Merriweather"/>
              <a:ea typeface="Merriweather"/>
              <a:cs typeface="Merriweather"/>
              <a:sym typeface="Merriweather"/>
            </a:endParaRPr>
          </a:p>
        </p:txBody>
      </p:sp>
      <p:sp>
        <p:nvSpPr>
          <p:cNvPr id="409" name="Google Shape;409;p64"/>
          <p:cNvSpPr txBox="1"/>
          <p:nvPr>
            <p:ph idx="1" type="body"/>
          </p:nvPr>
        </p:nvSpPr>
        <p:spPr>
          <a:xfrm>
            <a:off x="284400" y="13094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“from”</a:t>
            </a:r>
            <a:r>
              <a:rPr lang="en"/>
              <a:t> denotes the </a:t>
            </a:r>
            <a:r>
              <a:rPr lang="en" u="sng"/>
              <a:t>account that is originating the transaction</a:t>
            </a:r>
            <a:r>
              <a:rPr lang="en"/>
              <a:t> and represents an account that is ready to send some gas or Ether. The from account can be </a:t>
            </a:r>
            <a:r>
              <a:rPr lang="en" u="sng"/>
              <a:t>externally owned</a:t>
            </a:r>
            <a:r>
              <a:rPr lang="en"/>
              <a:t> or a </a:t>
            </a:r>
            <a:r>
              <a:rPr lang="en" u="sng"/>
              <a:t>contract account.</a:t>
            </a:r>
            <a:endParaRPr u="sng"/>
          </a:p>
          <a:p>
            <a:pPr indent="0" lvl="0" marL="0" rtl="0" algn="l">
              <a:lnSpc>
                <a:spcPct val="115000"/>
              </a:lnSpc>
              <a:spcBef>
                <a:spcPts val="1600"/>
              </a:spcBef>
              <a:spcAft>
                <a:spcPts val="0"/>
              </a:spcAft>
              <a:buSzPts val="1800"/>
              <a:buNone/>
            </a:pPr>
            <a:r>
              <a:rPr b="1" lang="en"/>
              <a:t>“to”</a:t>
            </a:r>
            <a:r>
              <a:rPr lang="en"/>
              <a:t> refers to an </a:t>
            </a:r>
            <a:r>
              <a:rPr lang="en" u="sng"/>
              <a:t>account that is receiving</a:t>
            </a:r>
            <a:r>
              <a:rPr lang="en"/>
              <a:t> Ether or benefits in lieu of an exchange. For transactions related to deployment of contract, the to field is empty. It can be </a:t>
            </a:r>
            <a:r>
              <a:rPr lang="en" u="sng"/>
              <a:t>externally owned </a:t>
            </a:r>
            <a:r>
              <a:rPr lang="en"/>
              <a:t>or a </a:t>
            </a:r>
            <a:r>
              <a:rPr lang="en" u="sng"/>
              <a:t>contract account</a:t>
            </a:r>
            <a:r>
              <a:rPr lang="en"/>
              <a:t>.</a:t>
            </a:r>
            <a:endParaRPr/>
          </a:p>
          <a:p>
            <a:pPr indent="0" lvl="0" marL="0" rtl="0" algn="l">
              <a:lnSpc>
                <a:spcPct val="115000"/>
              </a:lnSpc>
              <a:spcBef>
                <a:spcPts val="1600"/>
              </a:spcBef>
              <a:spcAft>
                <a:spcPts val="0"/>
              </a:spcAft>
              <a:buSzPts val="1800"/>
              <a:buNone/>
            </a:pPr>
            <a:r>
              <a:rPr b="1" lang="en"/>
              <a:t>“value”</a:t>
            </a:r>
            <a:r>
              <a:rPr lang="en"/>
              <a:t>refers to the </a:t>
            </a:r>
            <a:r>
              <a:rPr lang="en" u="sng"/>
              <a:t>amount of Ether that is transferred from one account to another</a:t>
            </a:r>
            <a:r>
              <a:rPr lang="en"/>
              <a:t>.</a:t>
            </a:r>
            <a:endParaRPr/>
          </a:p>
          <a:p>
            <a:pPr indent="0" lvl="0" marL="0" rtl="0" algn="l">
              <a:lnSpc>
                <a:spcPct val="115000"/>
              </a:lnSpc>
              <a:spcBef>
                <a:spcPts val="1600"/>
              </a:spcBef>
              <a:spcAft>
                <a:spcPts val="0"/>
              </a:spcAft>
              <a:buSzPts val="1800"/>
              <a:buNone/>
            </a:pPr>
            <a:r>
              <a:rPr b="1" lang="en"/>
              <a:t>“input”</a:t>
            </a:r>
            <a:r>
              <a:rPr lang="en"/>
              <a:t> refers to the </a:t>
            </a:r>
            <a:r>
              <a:rPr lang="en" u="sng"/>
              <a:t>compiled contract bytecode</a:t>
            </a:r>
            <a:r>
              <a:rPr lang="en"/>
              <a:t> and is used during contract deployment in EVM. It is also </a:t>
            </a:r>
            <a:r>
              <a:rPr lang="en" u="sng"/>
              <a:t>used for storing data</a:t>
            </a:r>
            <a:r>
              <a:rPr lang="en"/>
              <a:t> related to smart contract function calls along with its parameters.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13" name="Shape 413"/>
        <p:cNvGrpSpPr/>
        <p:nvPr/>
      </p:nvGrpSpPr>
      <p:grpSpPr>
        <a:xfrm>
          <a:off x="0" y="0"/>
          <a:ext cx="0" cy="0"/>
          <a:chOff x="0" y="0"/>
          <a:chExt cx="0" cy="0"/>
        </a:xfrm>
      </p:grpSpPr>
      <p:sp>
        <p:nvSpPr>
          <p:cNvPr id="414" name="Google Shape;414;p6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Transaction - Account Properties</a:t>
            </a:r>
            <a:endParaRPr>
              <a:solidFill>
                <a:srgbClr val="000000"/>
              </a:solidFill>
              <a:latin typeface="Merriweather"/>
              <a:ea typeface="Merriweather"/>
              <a:cs typeface="Merriweather"/>
              <a:sym typeface="Merriweather"/>
            </a:endParaRPr>
          </a:p>
        </p:txBody>
      </p:sp>
      <p:sp>
        <p:nvSpPr>
          <p:cNvPr id="415" name="Google Shape;415;p65"/>
          <p:cNvSpPr txBox="1"/>
          <p:nvPr>
            <p:ph idx="1" type="body"/>
          </p:nvPr>
        </p:nvSpPr>
        <p:spPr>
          <a:xfrm>
            <a:off x="284400" y="13094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t>
            </a:r>
            <a:r>
              <a:rPr b="1" lang="en"/>
              <a:t>blockHash</a:t>
            </a:r>
            <a:r>
              <a:rPr lang="en"/>
              <a:t>” - hash of block to which this transaction belongs.</a:t>
            </a:r>
            <a:endParaRPr/>
          </a:p>
          <a:p>
            <a:pPr indent="0" lvl="0" marL="0" rtl="0" algn="l">
              <a:lnSpc>
                <a:spcPct val="115000"/>
              </a:lnSpc>
              <a:spcBef>
                <a:spcPts val="1600"/>
              </a:spcBef>
              <a:spcAft>
                <a:spcPts val="0"/>
              </a:spcAft>
              <a:buSzPts val="1800"/>
              <a:buNone/>
            </a:pPr>
            <a:r>
              <a:rPr lang="en"/>
              <a:t>“</a:t>
            </a:r>
            <a:r>
              <a:rPr b="1" lang="en"/>
              <a:t>blockNumber</a:t>
            </a:r>
            <a:r>
              <a:rPr lang="en"/>
              <a:t>” - is the block in which this transaction belongs.</a:t>
            </a:r>
            <a:endParaRPr/>
          </a:p>
          <a:p>
            <a:pPr indent="0" lvl="0" marL="0" rtl="0" algn="l">
              <a:lnSpc>
                <a:spcPct val="115000"/>
              </a:lnSpc>
              <a:spcBef>
                <a:spcPts val="1600"/>
              </a:spcBef>
              <a:spcAft>
                <a:spcPts val="0"/>
              </a:spcAft>
              <a:buSzPts val="1800"/>
              <a:buNone/>
            </a:pPr>
            <a:r>
              <a:rPr b="1" lang="en"/>
              <a:t>hash</a:t>
            </a:r>
            <a:r>
              <a:rPr lang="en"/>
              <a:t>“</a:t>
            </a:r>
            <a:r>
              <a:rPr b="1" lang="en"/>
              <a:t>gas</a:t>
            </a:r>
            <a:r>
              <a:rPr lang="en"/>
              <a:t>” - </a:t>
            </a:r>
            <a:r>
              <a:rPr lang="en" u="sng"/>
              <a:t>amount of gas supplied by the sender</a:t>
            </a:r>
            <a:r>
              <a:rPr lang="en"/>
              <a:t> who is executing this transaction.</a:t>
            </a:r>
            <a:endParaRPr/>
          </a:p>
          <a:p>
            <a:pPr indent="0" lvl="0" marL="0" rtl="0" algn="l">
              <a:lnSpc>
                <a:spcPct val="115000"/>
              </a:lnSpc>
              <a:spcBef>
                <a:spcPts val="1600"/>
              </a:spcBef>
              <a:spcAft>
                <a:spcPts val="0"/>
              </a:spcAft>
              <a:buSzPts val="1800"/>
              <a:buNone/>
            </a:pPr>
            <a:r>
              <a:rPr lang="en"/>
              <a:t>“</a:t>
            </a:r>
            <a:r>
              <a:rPr b="1" lang="en"/>
              <a:t>gasPrice</a:t>
            </a:r>
            <a:r>
              <a:rPr lang="en"/>
              <a:t>” - </a:t>
            </a:r>
            <a:r>
              <a:rPr lang="en" u="sng"/>
              <a:t>price per gas the sender was willing to pay in wei</a:t>
            </a:r>
            <a:r>
              <a:rPr lang="en"/>
              <a:t>. (Total gas is computed at gas units * gas price).</a:t>
            </a:r>
            <a:endParaRPr/>
          </a:p>
          <a:p>
            <a:pPr indent="0" lvl="0" marL="0" rtl="0" algn="l">
              <a:lnSpc>
                <a:spcPct val="115000"/>
              </a:lnSpc>
              <a:spcBef>
                <a:spcPts val="1600"/>
              </a:spcBef>
              <a:spcAft>
                <a:spcPts val="0"/>
              </a:spcAft>
              <a:buSzPts val="1800"/>
              <a:buNone/>
            </a:pPr>
            <a:r>
              <a:rPr lang="en"/>
              <a:t>“</a:t>
            </a:r>
            <a:r>
              <a:rPr b="1" lang="en"/>
              <a:t>hash</a:t>
            </a:r>
            <a:r>
              <a:rPr lang="en"/>
              <a:t>” - </a:t>
            </a:r>
            <a:r>
              <a:rPr lang="en" u="sng"/>
              <a:t>hash of the transaction.</a:t>
            </a:r>
            <a:endParaRPr u="sng"/>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19" name="Shape 419"/>
        <p:cNvGrpSpPr/>
        <p:nvPr/>
      </p:nvGrpSpPr>
      <p:grpSpPr>
        <a:xfrm>
          <a:off x="0" y="0"/>
          <a:ext cx="0" cy="0"/>
          <a:chOff x="0" y="0"/>
          <a:chExt cx="0" cy="0"/>
        </a:xfrm>
      </p:grpSpPr>
      <p:sp>
        <p:nvSpPr>
          <p:cNvPr id="420" name="Google Shape;420;p6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Transaction - Account Properties</a:t>
            </a:r>
            <a:endParaRPr>
              <a:solidFill>
                <a:srgbClr val="000000"/>
              </a:solidFill>
              <a:latin typeface="Merriweather"/>
              <a:ea typeface="Merriweather"/>
              <a:cs typeface="Merriweather"/>
              <a:sym typeface="Merriweather"/>
            </a:endParaRPr>
          </a:p>
        </p:txBody>
      </p:sp>
      <p:sp>
        <p:nvSpPr>
          <p:cNvPr id="421" name="Google Shape;421;p66"/>
          <p:cNvSpPr txBox="1"/>
          <p:nvPr>
            <p:ph idx="1" type="body"/>
          </p:nvPr>
        </p:nvSpPr>
        <p:spPr>
          <a:xfrm>
            <a:off x="284400" y="1309475"/>
            <a:ext cx="8783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t>
            </a:r>
            <a:r>
              <a:rPr b="1" lang="en"/>
              <a:t>nonce</a:t>
            </a:r>
            <a:r>
              <a:rPr lang="en"/>
              <a:t>” - </a:t>
            </a:r>
            <a:r>
              <a:rPr lang="en" u="sng"/>
              <a:t>number of transactions made by the sender prior to the current transaction.</a:t>
            </a:r>
            <a:endParaRPr u="sng"/>
          </a:p>
          <a:p>
            <a:pPr indent="0" lvl="0" marL="0" rtl="0" algn="l">
              <a:lnSpc>
                <a:spcPct val="115000"/>
              </a:lnSpc>
              <a:spcBef>
                <a:spcPts val="1600"/>
              </a:spcBef>
              <a:spcAft>
                <a:spcPts val="0"/>
              </a:spcAft>
              <a:buSzPts val="1800"/>
              <a:buNone/>
            </a:pPr>
            <a:r>
              <a:rPr lang="en"/>
              <a:t>“</a:t>
            </a:r>
            <a:r>
              <a:rPr b="1" lang="en"/>
              <a:t>transactionIndex</a:t>
            </a:r>
            <a:r>
              <a:rPr lang="en"/>
              <a:t>” -  s</a:t>
            </a:r>
            <a:r>
              <a:rPr lang="en" u="sng"/>
              <a:t>erial number of current transactions in the block</a:t>
            </a:r>
            <a:r>
              <a:rPr lang="en"/>
              <a:t>.</a:t>
            </a:r>
            <a:endParaRPr/>
          </a:p>
          <a:p>
            <a:pPr indent="0" lvl="0" marL="0" rtl="0" algn="l">
              <a:lnSpc>
                <a:spcPct val="115000"/>
              </a:lnSpc>
              <a:spcBef>
                <a:spcPts val="1600"/>
              </a:spcBef>
              <a:spcAft>
                <a:spcPts val="0"/>
              </a:spcAft>
              <a:buSzPts val="1800"/>
              <a:buNone/>
            </a:pPr>
            <a:r>
              <a:rPr lang="en"/>
              <a:t>“</a:t>
            </a:r>
            <a:r>
              <a:rPr b="1" lang="en"/>
              <a:t>value</a:t>
            </a:r>
            <a:r>
              <a:rPr lang="en"/>
              <a:t>” - </a:t>
            </a:r>
            <a:r>
              <a:rPr lang="en" u="sng"/>
              <a:t>amount of Ether transferred in wei</a:t>
            </a:r>
            <a:r>
              <a:rPr lang="en"/>
              <a:t>.</a:t>
            </a:r>
            <a:endParaRPr/>
          </a:p>
          <a:p>
            <a:pPr indent="0" lvl="0" marL="0" rtl="0" algn="l">
              <a:lnSpc>
                <a:spcPct val="115000"/>
              </a:lnSpc>
              <a:spcBef>
                <a:spcPts val="1600"/>
              </a:spcBef>
              <a:spcAft>
                <a:spcPts val="0"/>
              </a:spcAft>
              <a:buSzPts val="1800"/>
              <a:buNone/>
            </a:pPr>
            <a:r>
              <a:rPr lang="en"/>
              <a:t>“</a:t>
            </a:r>
            <a:r>
              <a:rPr b="1" lang="en"/>
              <a:t>v, r, and s</a:t>
            </a:r>
            <a:r>
              <a:rPr lang="en"/>
              <a:t>” - relate to </a:t>
            </a:r>
            <a:r>
              <a:rPr lang="en" u="sng"/>
              <a:t>digital signatures</a:t>
            </a:r>
            <a:r>
              <a:rPr lang="en"/>
              <a:t> and the signing of the transaction.</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25" name="Shape 425"/>
        <p:cNvGrpSpPr/>
        <p:nvPr/>
      </p:nvGrpSpPr>
      <p:grpSpPr>
        <a:xfrm>
          <a:off x="0" y="0"/>
          <a:ext cx="0" cy="0"/>
          <a:chOff x="0" y="0"/>
          <a:chExt cx="0" cy="0"/>
        </a:xfrm>
      </p:grpSpPr>
      <p:sp>
        <p:nvSpPr>
          <p:cNvPr id="426" name="Google Shape;426;p6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Contract</a:t>
            </a:r>
            <a:endParaRPr>
              <a:solidFill>
                <a:srgbClr val="000000"/>
              </a:solidFill>
              <a:latin typeface="Merriweather"/>
              <a:ea typeface="Merriweather"/>
              <a:cs typeface="Merriweather"/>
              <a:sym typeface="Merriweather"/>
            </a:endParaRPr>
          </a:p>
        </p:txBody>
      </p:sp>
      <p:sp>
        <p:nvSpPr>
          <p:cNvPr id="427" name="Google Shape;427;p67"/>
          <p:cNvSpPr txBox="1"/>
          <p:nvPr>
            <p:ph idx="1" type="body"/>
          </p:nvPr>
        </p:nvSpPr>
        <p:spPr>
          <a:xfrm>
            <a:off x="0" y="1385675"/>
            <a:ext cx="5630700" cy="3443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A contract is a legal document that binds two or more parties who agree to execute a transaction immediately or in the future</a:t>
            </a:r>
            <a:br>
              <a:rPr lang="en" sz="2100"/>
            </a:br>
            <a:endParaRPr sz="2100"/>
          </a:p>
          <a:p>
            <a:pPr indent="-361950" lvl="0" marL="457200" rtl="0" algn="l">
              <a:lnSpc>
                <a:spcPct val="115000"/>
              </a:lnSpc>
              <a:spcBef>
                <a:spcPts val="0"/>
              </a:spcBef>
              <a:spcAft>
                <a:spcPts val="0"/>
              </a:spcAft>
              <a:buSzPts val="2100"/>
              <a:buChar char="●"/>
            </a:pPr>
            <a:r>
              <a:rPr lang="en" sz="2100"/>
              <a:t>Since contracts are legal documents, they are enforced and implemented by law.</a:t>
            </a:r>
            <a:endParaRPr sz="2100"/>
          </a:p>
          <a:p>
            <a:pPr indent="0" lvl="0" marL="914400" rtl="0" algn="l">
              <a:lnSpc>
                <a:spcPct val="115000"/>
              </a:lnSpc>
              <a:spcBef>
                <a:spcPts val="1600"/>
              </a:spcBef>
              <a:spcAft>
                <a:spcPts val="1600"/>
              </a:spcAft>
              <a:buSzPts val="1800"/>
              <a:buNone/>
            </a:pPr>
            <a:r>
              <a:t/>
            </a:r>
            <a:endParaRPr sz="2100"/>
          </a:p>
        </p:txBody>
      </p:sp>
      <p:pic>
        <p:nvPicPr>
          <p:cNvPr id="428" name="Google Shape;428;p67"/>
          <p:cNvPicPr preferRelativeResize="0"/>
          <p:nvPr/>
        </p:nvPicPr>
        <p:blipFill rotWithShape="1">
          <a:blip r:embed="rId3">
            <a:alphaModFix/>
          </a:blip>
          <a:srcRect b="0" l="0" r="0" t="0"/>
          <a:stretch/>
        </p:blipFill>
        <p:spPr>
          <a:xfrm>
            <a:off x="5630775" y="1258800"/>
            <a:ext cx="3513225" cy="3884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32" name="Shape 432"/>
        <p:cNvGrpSpPr/>
        <p:nvPr/>
      </p:nvGrpSpPr>
      <p:grpSpPr>
        <a:xfrm>
          <a:off x="0" y="0"/>
          <a:ext cx="0" cy="0"/>
          <a:chOff x="0" y="0"/>
          <a:chExt cx="0" cy="0"/>
        </a:xfrm>
      </p:grpSpPr>
      <p:sp>
        <p:nvSpPr>
          <p:cNvPr id="433" name="Google Shape;433;p6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What is Smart Contract</a:t>
            </a:r>
            <a:endParaRPr>
              <a:solidFill>
                <a:srgbClr val="000000"/>
              </a:solidFill>
              <a:latin typeface="Merriweather"/>
              <a:ea typeface="Merriweather"/>
              <a:cs typeface="Merriweather"/>
              <a:sym typeface="Merriweather"/>
            </a:endParaRPr>
          </a:p>
        </p:txBody>
      </p:sp>
      <p:sp>
        <p:nvSpPr>
          <p:cNvPr id="434" name="Google Shape;434;p68"/>
          <p:cNvSpPr txBox="1"/>
          <p:nvPr>
            <p:ph idx="1" type="body"/>
          </p:nvPr>
        </p:nvSpPr>
        <p:spPr>
          <a:xfrm>
            <a:off x="0" y="1233275"/>
            <a:ext cx="5630700" cy="3443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Custom logic and code deployed and executed within an Ethereum virtual environment. </a:t>
            </a:r>
            <a:br>
              <a:rPr lang="en" sz="1900"/>
            </a:br>
            <a:endParaRPr sz="1900"/>
          </a:p>
          <a:p>
            <a:pPr indent="-349250" lvl="0" marL="457200" rtl="0" algn="l">
              <a:lnSpc>
                <a:spcPct val="115000"/>
              </a:lnSpc>
              <a:spcBef>
                <a:spcPts val="0"/>
              </a:spcBef>
              <a:spcAft>
                <a:spcPts val="0"/>
              </a:spcAft>
              <a:buSzPts val="1900"/>
              <a:buChar char="●"/>
            </a:pPr>
            <a:r>
              <a:rPr lang="en" sz="1900"/>
              <a:t>Digitized and codified rules of transaction between accounts. </a:t>
            </a:r>
            <a:br>
              <a:rPr lang="en" sz="1900"/>
            </a:br>
            <a:endParaRPr sz="1900"/>
          </a:p>
          <a:p>
            <a:pPr indent="-349250" lvl="0" marL="457200" rtl="0" algn="l">
              <a:lnSpc>
                <a:spcPct val="115000"/>
              </a:lnSpc>
              <a:spcBef>
                <a:spcPts val="0"/>
              </a:spcBef>
              <a:spcAft>
                <a:spcPts val="0"/>
              </a:spcAft>
              <a:buSzPts val="1900"/>
              <a:buChar char="●"/>
            </a:pPr>
            <a:r>
              <a:rPr lang="en" sz="1900"/>
              <a:t>Help in transferring digital assets between accounts as an atomic transaction. </a:t>
            </a:r>
            <a:br>
              <a:rPr lang="en" sz="1900"/>
            </a:br>
            <a:endParaRPr sz="1900"/>
          </a:p>
          <a:p>
            <a:pPr indent="-349250" lvl="0" marL="457200" rtl="0" algn="l">
              <a:lnSpc>
                <a:spcPct val="115000"/>
              </a:lnSpc>
              <a:spcBef>
                <a:spcPts val="0"/>
              </a:spcBef>
              <a:spcAft>
                <a:spcPts val="0"/>
              </a:spcAft>
              <a:buSzPts val="1900"/>
              <a:buChar char="●"/>
            </a:pPr>
            <a:r>
              <a:rPr lang="en" sz="1900"/>
              <a:t>Smart contracts can store data.</a:t>
            </a:r>
            <a:endParaRPr sz="1900"/>
          </a:p>
          <a:p>
            <a:pPr indent="0" lvl="0" marL="914400" rtl="0" algn="l">
              <a:lnSpc>
                <a:spcPct val="115000"/>
              </a:lnSpc>
              <a:spcBef>
                <a:spcPts val="1600"/>
              </a:spcBef>
              <a:spcAft>
                <a:spcPts val="1600"/>
              </a:spcAft>
              <a:buSzPts val="1800"/>
              <a:buNone/>
            </a:pPr>
            <a:r>
              <a:t/>
            </a:r>
            <a:endParaRPr sz="1900"/>
          </a:p>
        </p:txBody>
      </p:sp>
      <p:pic>
        <p:nvPicPr>
          <p:cNvPr id="435" name="Google Shape;435;p68"/>
          <p:cNvPicPr preferRelativeResize="0"/>
          <p:nvPr/>
        </p:nvPicPr>
        <p:blipFill rotWithShape="1">
          <a:blip r:embed="rId3">
            <a:alphaModFix/>
          </a:blip>
          <a:srcRect b="0" l="0" r="0" t="0"/>
          <a:stretch/>
        </p:blipFill>
        <p:spPr>
          <a:xfrm>
            <a:off x="5630700" y="1220175"/>
            <a:ext cx="3513301" cy="3842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39" name="Shape 439"/>
        <p:cNvGrpSpPr/>
        <p:nvPr/>
      </p:nvGrpSpPr>
      <p:grpSpPr>
        <a:xfrm>
          <a:off x="0" y="0"/>
          <a:ext cx="0" cy="0"/>
          <a:chOff x="0" y="0"/>
          <a:chExt cx="0" cy="0"/>
        </a:xfrm>
      </p:grpSpPr>
      <p:sp>
        <p:nvSpPr>
          <p:cNvPr id="440" name="Google Shape;440;p6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How to write smart contracts?</a:t>
            </a:r>
            <a:endParaRPr>
              <a:solidFill>
                <a:srgbClr val="000000"/>
              </a:solidFill>
              <a:latin typeface="Merriweather"/>
              <a:ea typeface="Merriweather"/>
              <a:cs typeface="Merriweather"/>
              <a:sym typeface="Merriweather"/>
            </a:endParaRPr>
          </a:p>
        </p:txBody>
      </p:sp>
      <p:sp>
        <p:nvSpPr>
          <p:cNvPr id="441" name="Google Shape;441;p69"/>
          <p:cNvSpPr txBox="1"/>
          <p:nvPr>
            <p:ph idx="1" type="body"/>
          </p:nvPr>
        </p:nvSpPr>
        <p:spPr>
          <a:xfrm>
            <a:off x="0" y="1233275"/>
            <a:ext cx="91440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Easiest and fastest way to develop smart contracts is to use a </a:t>
            </a:r>
            <a:r>
              <a:rPr lang="en" u="sng"/>
              <a:t>browser-based tool</a:t>
            </a:r>
            <a:r>
              <a:rPr lang="en"/>
              <a:t> known as </a:t>
            </a:r>
            <a:r>
              <a:rPr b="1" lang="en"/>
              <a:t>Remix</a:t>
            </a:r>
            <a:r>
              <a:rPr lang="en"/>
              <a:t>.  </a:t>
            </a:r>
            <a:r>
              <a:rPr b="1" lang="en" u="sng">
                <a:solidFill>
                  <a:schemeClr val="hlink"/>
                </a:solidFill>
                <a:hlinkClick r:id="rId3"/>
              </a:rPr>
              <a:t>http://remix.ethereum.org</a:t>
            </a:r>
            <a:r>
              <a:rPr b="1" lang="en"/>
              <a:t>.</a:t>
            </a:r>
            <a:br>
              <a:rPr b="1" lang="en"/>
            </a:br>
            <a:endParaRPr b="1"/>
          </a:p>
          <a:p>
            <a:pPr indent="-342900" lvl="0" marL="457200" rtl="0" algn="l">
              <a:lnSpc>
                <a:spcPct val="115000"/>
              </a:lnSpc>
              <a:spcBef>
                <a:spcPts val="0"/>
              </a:spcBef>
              <a:spcAft>
                <a:spcPts val="0"/>
              </a:spcAft>
              <a:buSzPts val="1800"/>
              <a:buChar char="●"/>
            </a:pPr>
            <a:r>
              <a:rPr lang="en"/>
              <a:t>Remix provides a rich integrated development environment in a browser for </a:t>
            </a:r>
            <a:r>
              <a:rPr lang="en" u="sng"/>
              <a:t>authoring</a:t>
            </a:r>
            <a:r>
              <a:rPr lang="en"/>
              <a:t>, </a:t>
            </a:r>
            <a:r>
              <a:rPr lang="en" u="sng"/>
              <a:t>developing</a:t>
            </a:r>
            <a:r>
              <a:rPr lang="en"/>
              <a:t>, </a:t>
            </a:r>
            <a:r>
              <a:rPr lang="en" u="sng"/>
              <a:t>deploying</a:t>
            </a:r>
            <a:r>
              <a:rPr lang="en"/>
              <a:t>, and </a:t>
            </a:r>
            <a:r>
              <a:rPr lang="en" u="sng"/>
              <a:t>troubleshooting </a:t>
            </a:r>
            <a:r>
              <a:rPr lang="en"/>
              <a:t>contracts written using the Solidity language.</a:t>
            </a:r>
            <a:br>
              <a:rPr lang="en"/>
            </a:br>
            <a:endParaRPr/>
          </a:p>
          <a:p>
            <a:pPr indent="-342900" lvl="0" marL="457200" rtl="0" algn="l">
              <a:lnSpc>
                <a:spcPct val="115000"/>
              </a:lnSpc>
              <a:spcBef>
                <a:spcPts val="0"/>
              </a:spcBef>
              <a:spcAft>
                <a:spcPts val="0"/>
              </a:spcAft>
              <a:buSzPts val="1800"/>
              <a:buChar char="●"/>
            </a:pPr>
            <a:r>
              <a:rPr lang="en" u="sng"/>
              <a:t>All contract management related activities</a:t>
            </a:r>
            <a:r>
              <a:rPr lang="en"/>
              <a:t> such as authoring, deploying, and troubleshooting can be performed from the same environment </a:t>
            </a:r>
            <a:r>
              <a:rPr lang="en" u="sng"/>
              <a:t>without moving to other windows or tabs.</a:t>
            </a:r>
            <a:endParaRPr u="sng"/>
          </a:p>
          <a:p>
            <a:pPr indent="0" lvl="0" marL="914400" rtl="0" algn="l">
              <a:lnSpc>
                <a:spcPct val="115000"/>
              </a:lnSpc>
              <a:spcBef>
                <a:spcPts val="1600"/>
              </a:spcBef>
              <a:spcAft>
                <a:spcPts val="0"/>
              </a:spcAft>
              <a:buSzPts val="1800"/>
              <a:buNone/>
            </a:pPr>
            <a:r>
              <a:t/>
            </a:r>
            <a:endParaRPr/>
          </a:p>
          <a:p>
            <a:pPr indent="0" lvl="0" marL="914400" rtl="0" algn="l">
              <a:lnSpc>
                <a:spcPct val="115000"/>
              </a:lnSpc>
              <a:spcBef>
                <a:spcPts val="1600"/>
              </a:spcBef>
              <a:spcAft>
                <a:spcPts val="1600"/>
              </a:spcAft>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445" name="Shape 445"/>
        <p:cNvGrpSpPr/>
        <p:nvPr/>
      </p:nvGrpSpPr>
      <p:grpSpPr>
        <a:xfrm>
          <a:off x="0" y="0"/>
          <a:ext cx="0" cy="0"/>
          <a:chOff x="0" y="0"/>
          <a:chExt cx="0" cy="0"/>
        </a:xfrm>
      </p:grpSpPr>
      <p:sp>
        <p:nvSpPr>
          <p:cNvPr id="446" name="Google Shape;446;p7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Merriweather"/>
                <a:ea typeface="Merriweather"/>
                <a:cs typeface="Merriweather"/>
                <a:sym typeface="Merriweather"/>
              </a:rPr>
              <a:t>How to write smart contracts?</a:t>
            </a:r>
            <a:endParaRPr>
              <a:solidFill>
                <a:srgbClr val="000000"/>
              </a:solidFill>
              <a:latin typeface="Merriweather"/>
              <a:ea typeface="Merriweather"/>
              <a:cs typeface="Merriweather"/>
              <a:sym typeface="Merriweather"/>
            </a:endParaRPr>
          </a:p>
        </p:txBody>
      </p:sp>
      <p:sp>
        <p:nvSpPr>
          <p:cNvPr id="447" name="Google Shape;447;p70"/>
          <p:cNvSpPr txBox="1"/>
          <p:nvPr>
            <p:ph idx="1" type="body"/>
          </p:nvPr>
        </p:nvSpPr>
        <p:spPr>
          <a:xfrm>
            <a:off x="0" y="1233275"/>
            <a:ext cx="91440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Easiest and fastest way to develop smart contracts is to use a </a:t>
            </a:r>
            <a:r>
              <a:rPr lang="en" u="sng"/>
              <a:t>browser-based tool</a:t>
            </a:r>
            <a:r>
              <a:rPr lang="en"/>
              <a:t> known as </a:t>
            </a:r>
            <a:r>
              <a:rPr b="1" lang="en"/>
              <a:t>Remix</a:t>
            </a:r>
            <a:r>
              <a:rPr lang="en"/>
              <a:t>.  </a:t>
            </a:r>
            <a:r>
              <a:rPr b="1" lang="en" u="sng">
                <a:solidFill>
                  <a:schemeClr val="hlink"/>
                </a:solidFill>
                <a:hlinkClick r:id="rId3"/>
              </a:rPr>
              <a:t>http://remix.ethereum.org</a:t>
            </a:r>
            <a:r>
              <a:rPr b="1" lang="en"/>
              <a:t>.</a:t>
            </a:r>
            <a:br>
              <a:rPr b="1" lang="en"/>
            </a:br>
            <a:endParaRPr b="1"/>
          </a:p>
          <a:p>
            <a:pPr indent="-342900" lvl="0" marL="457200" rtl="0" algn="l">
              <a:lnSpc>
                <a:spcPct val="115000"/>
              </a:lnSpc>
              <a:spcBef>
                <a:spcPts val="0"/>
              </a:spcBef>
              <a:spcAft>
                <a:spcPts val="0"/>
              </a:spcAft>
              <a:buSzPts val="1800"/>
              <a:buChar char="●"/>
            </a:pPr>
            <a:r>
              <a:rPr lang="en"/>
              <a:t>Remix provides a rich integrated development environment in a browser for </a:t>
            </a:r>
            <a:r>
              <a:rPr lang="en" u="sng"/>
              <a:t>authoring</a:t>
            </a:r>
            <a:r>
              <a:rPr lang="en"/>
              <a:t>, </a:t>
            </a:r>
            <a:r>
              <a:rPr lang="en" u="sng"/>
              <a:t>developing</a:t>
            </a:r>
            <a:r>
              <a:rPr lang="en"/>
              <a:t>, </a:t>
            </a:r>
            <a:r>
              <a:rPr lang="en" u="sng"/>
              <a:t>deploying</a:t>
            </a:r>
            <a:r>
              <a:rPr lang="en"/>
              <a:t>, and </a:t>
            </a:r>
            <a:r>
              <a:rPr lang="en" u="sng"/>
              <a:t>troubleshooting </a:t>
            </a:r>
            <a:r>
              <a:rPr lang="en"/>
              <a:t>contracts written using the Solidity language.</a:t>
            </a:r>
            <a:br>
              <a:rPr lang="en"/>
            </a:br>
            <a:endParaRPr/>
          </a:p>
          <a:p>
            <a:pPr indent="-342900" lvl="0" marL="457200" rtl="0" algn="l">
              <a:lnSpc>
                <a:spcPct val="115000"/>
              </a:lnSpc>
              <a:spcBef>
                <a:spcPts val="0"/>
              </a:spcBef>
              <a:spcAft>
                <a:spcPts val="0"/>
              </a:spcAft>
              <a:buSzPts val="1800"/>
              <a:buChar char="●"/>
            </a:pPr>
            <a:r>
              <a:rPr lang="en" u="sng"/>
              <a:t>All contract management related activities</a:t>
            </a:r>
            <a:r>
              <a:rPr lang="en"/>
              <a:t> such as authoring, deploying, and troubleshooting can be performed from the same environment </a:t>
            </a:r>
            <a:r>
              <a:rPr lang="en" u="sng"/>
              <a:t>without moving to other windows or tabs.</a:t>
            </a:r>
            <a:endParaRPr u="sng"/>
          </a:p>
          <a:p>
            <a:pPr indent="0" lvl="0" marL="914400" rtl="0" algn="l">
              <a:lnSpc>
                <a:spcPct val="115000"/>
              </a:lnSpc>
              <a:spcBef>
                <a:spcPts val="1600"/>
              </a:spcBef>
              <a:spcAft>
                <a:spcPts val="0"/>
              </a:spcAft>
              <a:buSzPts val="1800"/>
              <a:buNone/>
            </a:pPr>
            <a:r>
              <a:t/>
            </a:r>
            <a:endParaRPr/>
          </a:p>
          <a:p>
            <a:pPr indent="0" lvl="0" marL="914400" rtl="0" algn="l">
              <a:lnSpc>
                <a:spcPct val="115000"/>
              </a:lnSpc>
              <a:spcBef>
                <a:spcPts val="1600"/>
              </a:spcBef>
              <a:spcAft>
                <a:spcPts val="1600"/>
              </a:spcAft>
              <a:buSzPts val="1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Remix - IDE</a:t>
            </a:r>
            <a:endParaRPr/>
          </a:p>
        </p:txBody>
      </p:sp>
      <p:sp>
        <p:nvSpPr>
          <p:cNvPr id="453" name="Google Shape;453;p71"/>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Compile </a:t>
            </a:r>
            <a:r>
              <a:rPr lang="en"/>
              <a:t>tab compiles the contract into bytecode</a:t>
            </a:r>
            <a:endParaRPr/>
          </a:p>
          <a:p>
            <a:pPr indent="0" lvl="0" marL="0" rtl="0" algn="l">
              <a:lnSpc>
                <a:spcPct val="115000"/>
              </a:lnSpc>
              <a:spcBef>
                <a:spcPts val="1600"/>
              </a:spcBef>
              <a:spcAft>
                <a:spcPts val="0"/>
              </a:spcAft>
              <a:buSzPts val="1800"/>
              <a:buNone/>
            </a:pPr>
            <a:r>
              <a:rPr b="1" lang="en"/>
              <a:t>Run </a:t>
            </a:r>
            <a:r>
              <a:rPr lang="en"/>
              <a:t>tab is the place where you will spend the most time, apart from writing the contract. The Run tab allows you to deploy the contract to this runtime using the JavaScript VM environment in the Environment option</a:t>
            </a:r>
            <a:endParaRPr/>
          </a:p>
          <a:p>
            <a:pPr indent="0" lvl="0" marL="0" rtl="0" algn="l">
              <a:lnSpc>
                <a:spcPct val="115000"/>
              </a:lnSpc>
              <a:spcBef>
                <a:spcPts val="1600"/>
              </a:spcBef>
              <a:spcAft>
                <a:spcPts val="1600"/>
              </a:spcAft>
              <a:buSzPts val="1800"/>
              <a:buNone/>
            </a:pPr>
            <a:r>
              <a:rPr b="1" lang="en"/>
              <a:t>Injected Web3 environment</a:t>
            </a:r>
            <a:r>
              <a:rPr lang="en"/>
              <a:t> is used along with tools such as Mist and MetaMask, which will be covered in the next chapter, and Web3 Provider can be used when using Remix in a local environment connecting to private network. In our case for this chapter, the default, JavaScript VM is sufficient.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sp>
        <p:nvSpPr>
          <p:cNvPr id="102" name="Google Shape;102;p18"/>
          <p:cNvSpPr txBox="1"/>
          <p:nvPr/>
        </p:nvSpPr>
        <p:spPr>
          <a:xfrm>
            <a:off x="2286000" y="238477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latin typeface="Play"/>
                <a:ea typeface="Play"/>
                <a:cs typeface="Play"/>
                <a:sym typeface="Play"/>
              </a:rPr>
              <a:t>SEC Approves Bitcoin Futures ETF</a:t>
            </a:r>
            <a:endParaRPr b="0" i="0" sz="1400" u="none" cap="none" strike="noStrike">
              <a:solidFill>
                <a:srgbClr val="000000"/>
              </a:solidFill>
              <a:latin typeface="Arial"/>
              <a:ea typeface="Arial"/>
              <a:cs typeface="Arial"/>
              <a:sym typeface="Arial"/>
            </a:endParaRPr>
          </a:p>
        </p:txBody>
      </p:sp>
      <p:pic>
        <p:nvPicPr>
          <p:cNvPr id="103" name="Google Shape;103;p18"/>
          <p:cNvPicPr preferRelativeResize="0"/>
          <p:nvPr/>
        </p:nvPicPr>
        <p:blipFill rotWithShape="1">
          <a:blip r:embed="rId3">
            <a:alphaModFix/>
          </a:blip>
          <a:srcRect b="11880" l="17277" r="28596" t="21553"/>
          <a:stretch/>
        </p:blipFill>
        <p:spPr>
          <a:xfrm>
            <a:off x="112295" y="1249160"/>
            <a:ext cx="6216316" cy="4300307"/>
          </a:xfrm>
          <a:prstGeom prst="rect">
            <a:avLst/>
          </a:prstGeom>
          <a:noFill/>
          <a:ln>
            <a:noFill/>
          </a:ln>
        </p:spPr>
      </p:pic>
      <p:sp>
        <p:nvSpPr>
          <p:cNvPr id="104" name="Google Shape;104;p18"/>
          <p:cNvSpPr txBox="1"/>
          <p:nvPr/>
        </p:nvSpPr>
        <p:spPr>
          <a:xfrm>
            <a:off x="6352674" y="1570000"/>
            <a:ext cx="2767263"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Investors can buy shares of an ETF to gain exposure to those securities without owning them directly.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 the case of </a:t>
            </a:r>
            <a:r>
              <a:rPr b="1" i="0" lang="en" sz="1200" u="sng" cap="none" strike="noStrike">
                <a:solidFill>
                  <a:schemeClr val="hlink"/>
                </a:solidFill>
                <a:latin typeface="Arial"/>
                <a:ea typeface="Arial"/>
                <a:cs typeface="Arial"/>
                <a:sym typeface="Arial"/>
                <a:hlinkClick r:id="rId4"/>
              </a:rPr>
              <a:t>Bitcoin</a:t>
            </a:r>
            <a:r>
              <a:rPr b="0" i="0" lang="en" sz="1200" u="none" cap="none" strike="noStrike">
                <a:solidFill>
                  <a:srgbClr val="000000"/>
                </a:solidFill>
                <a:latin typeface="Arial"/>
                <a:ea typeface="Arial"/>
                <a:cs typeface="Arial"/>
                <a:sym typeface="Arial"/>
              </a:rPr>
              <a:t> ETFs, there have been two main types: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n" sz="1200" u="sng" cap="none" strike="noStrike">
                <a:solidFill>
                  <a:srgbClr val="000000"/>
                </a:solidFill>
                <a:latin typeface="Arial"/>
                <a:ea typeface="Arial"/>
                <a:cs typeface="Arial"/>
                <a:sym typeface="Arial"/>
              </a:rPr>
              <a:t>Bitcoin futures </a:t>
            </a:r>
            <a:r>
              <a:rPr b="0" i="0" lang="en" sz="1200" u="none" cap="none" strike="noStrike">
                <a:solidFill>
                  <a:srgbClr val="000000"/>
                </a:solidFill>
                <a:latin typeface="Arial"/>
                <a:ea typeface="Arial"/>
                <a:cs typeface="Arial"/>
                <a:sym typeface="Arial"/>
              </a:rPr>
              <a:t>are derivative contracts speculating on the price of the cryptocurrency.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sng"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n" sz="1200" u="sng" cap="none" strike="noStrike">
                <a:solidFill>
                  <a:srgbClr val="000000"/>
                </a:solidFill>
                <a:latin typeface="Arial"/>
                <a:ea typeface="Arial"/>
                <a:cs typeface="Arial"/>
                <a:sym typeface="Arial"/>
              </a:rPr>
              <a:t>Bitcoin spot </a:t>
            </a:r>
            <a:r>
              <a:rPr b="0" i="0" lang="en" sz="1200" u="none" cap="none" strike="noStrike">
                <a:solidFill>
                  <a:srgbClr val="000000"/>
                </a:solidFill>
                <a:latin typeface="Arial"/>
                <a:ea typeface="Arial"/>
                <a:cs typeface="Arial"/>
                <a:sym typeface="Arial"/>
              </a:rPr>
              <a:t>price is its current price.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200" u="sng" cap="none" strike="noStrike">
                <a:solidFill>
                  <a:srgbClr val="2A2B2C"/>
                </a:solidFill>
                <a:latin typeface="Arial"/>
                <a:ea typeface="Arial"/>
                <a:cs typeface="Arial"/>
                <a:sym typeface="Arial"/>
              </a:rPr>
              <a:t>Teucrium</a:t>
            </a:r>
            <a:r>
              <a:rPr b="0" i="0" lang="en" sz="1200" u="none" cap="none" strike="noStrike">
                <a:solidFill>
                  <a:srgbClr val="2A2B2C"/>
                </a:solidFill>
                <a:latin typeface="Arial"/>
                <a:ea typeface="Arial"/>
                <a:cs typeface="Arial"/>
                <a:sym typeface="Arial"/>
              </a:rPr>
              <a:t> is the fourth Bitcoin futures fund to be approved, following </a:t>
            </a:r>
            <a:r>
              <a:rPr b="0" i="0" lang="en" sz="1200" u="sng" cap="none" strike="noStrike">
                <a:solidFill>
                  <a:srgbClr val="2A2B2C"/>
                </a:solidFill>
                <a:latin typeface="Arial"/>
                <a:ea typeface="Arial"/>
                <a:cs typeface="Arial"/>
                <a:sym typeface="Arial"/>
              </a:rPr>
              <a:t>Proshares (BITO), Valkyrie (BTF) and VanEck (XBTF) </a:t>
            </a:r>
            <a:r>
              <a:rPr b="0" i="0" lang="en" sz="1200" u="none" cap="none" strike="noStrike">
                <a:solidFill>
                  <a:srgbClr val="2A2B2C"/>
                </a:solidFill>
                <a:latin typeface="Arial"/>
                <a:ea typeface="Arial"/>
                <a:cs typeface="Arial"/>
                <a:sym typeface="Arial"/>
              </a:rPr>
              <a:t>funds that all began trading late last year.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2"/>
          <p:cNvSpPr txBox="1"/>
          <p:nvPr>
            <p:ph type="title"/>
          </p:nvPr>
        </p:nvSpPr>
        <p:spPr>
          <a:xfrm>
            <a:off x="234700" y="18160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4200"/>
              <a:buNone/>
            </a:pPr>
            <a:r>
              <a:rPr lang="en"/>
              <a:t>Chapter # 2</a:t>
            </a:r>
            <a:endParaRPr/>
          </a:p>
        </p:txBody>
      </p:sp>
      <p:sp>
        <p:nvSpPr>
          <p:cNvPr id="459" name="Google Shape;459;p72"/>
          <p:cNvSpPr txBox="1"/>
          <p:nvPr>
            <p:ph idx="2" type="body"/>
          </p:nvPr>
        </p:nvSpPr>
        <p:spPr>
          <a:xfrm>
            <a:off x="4835325" y="357800"/>
            <a:ext cx="4045200" cy="444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3300"/>
              <a:t>Installing Ethereum and Solidity</a:t>
            </a:r>
            <a:endParaRPr b="1" sz="3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Ethereum Networks</a:t>
            </a:r>
            <a:endParaRPr/>
          </a:p>
        </p:txBody>
      </p:sp>
      <p:sp>
        <p:nvSpPr>
          <p:cNvPr id="465" name="Google Shape;465;p73"/>
          <p:cNvSpPr txBox="1"/>
          <p:nvPr>
            <p:ph idx="1" type="body"/>
          </p:nvPr>
        </p:nvSpPr>
        <p:spPr>
          <a:xfrm>
            <a:off x="360600" y="1385675"/>
            <a:ext cx="87081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An </a:t>
            </a:r>
            <a:r>
              <a:rPr b="1" lang="en"/>
              <a:t>Open Source Platform </a:t>
            </a:r>
            <a:r>
              <a:rPr lang="en"/>
              <a:t>for </a:t>
            </a:r>
            <a:r>
              <a:rPr b="1" lang="en"/>
              <a:t>Creating and Deploying Distributed Applications</a:t>
            </a:r>
            <a:r>
              <a:rPr lang="en"/>
              <a:t>.</a:t>
            </a:r>
            <a:endParaRPr/>
          </a:p>
          <a:p>
            <a:pPr indent="0" lvl="0" marL="0" rtl="0" algn="l">
              <a:lnSpc>
                <a:spcPct val="115000"/>
              </a:lnSpc>
              <a:spcBef>
                <a:spcPts val="1600"/>
              </a:spcBef>
              <a:spcAft>
                <a:spcPts val="0"/>
              </a:spcAft>
              <a:buSzPts val="1800"/>
              <a:buNone/>
            </a:pPr>
            <a:r>
              <a:rPr lang="en"/>
              <a:t>Backed up by a </a:t>
            </a:r>
            <a:r>
              <a:rPr b="1" lang="en"/>
              <a:t>large number of computers </a:t>
            </a:r>
            <a:r>
              <a:rPr lang="en"/>
              <a:t>(Nodes)</a:t>
            </a:r>
            <a:endParaRPr/>
          </a:p>
          <a:p>
            <a:pPr indent="0" lvl="0" marL="0" rtl="0" algn="l">
              <a:lnSpc>
                <a:spcPct val="115000"/>
              </a:lnSpc>
              <a:spcBef>
                <a:spcPts val="1600"/>
              </a:spcBef>
              <a:spcAft>
                <a:spcPts val="0"/>
              </a:spcAft>
              <a:buSzPts val="1800"/>
              <a:buNone/>
            </a:pPr>
            <a:r>
              <a:rPr lang="en"/>
              <a:t>All Nodes are </a:t>
            </a:r>
            <a:r>
              <a:rPr b="1" lang="en"/>
              <a:t>interconnected </a:t>
            </a:r>
            <a:r>
              <a:rPr lang="en"/>
              <a:t>and </a:t>
            </a:r>
            <a:r>
              <a:rPr b="1" lang="en"/>
              <a:t>storing data</a:t>
            </a:r>
            <a:r>
              <a:rPr lang="en"/>
              <a:t> in a distributed ledger.(Each Node)</a:t>
            </a:r>
            <a:endParaRPr/>
          </a:p>
          <a:p>
            <a:pPr indent="0" lvl="0" marL="0" rtl="0" algn="l">
              <a:lnSpc>
                <a:spcPct val="115000"/>
              </a:lnSpc>
              <a:spcBef>
                <a:spcPts val="1600"/>
              </a:spcBef>
              <a:spcAft>
                <a:spcPts val="0"/>
              </a:spcAft>
              <a:buSzPts val="1800"/>
              <a:buNone/>
            </a:pPr>
            <a:r>
              <a:rPr lang="en"/>
              <a:t>Choose an appropriate network based on their </a:t>
            </a:r>
            <a:r>
              <a:rPr b="1" lang="en"/>
              <a:t>requirements </a:t>
            </a:r>
            <a:r>
              <a:rPr lang="en"/>
              <a:t>and </a:t>
            </a:r>
            <a:r>
              <a:rPr b="1" lang="en"/>
              <a:t>use cases</a:t>
            </a:r>
            <a:r>
              <a:rPr lang="en"/>
              <a:t>. </a:t>
            </a:r>
            <a:endParaRPr/>
          </a:p>
          <a:p>
            <a:pPr indent="0" lvl="0" marL="0" rtl="0" algn="l">
              <a:lnSpc>
                <a:spcPct val="115000"/>
              </a:lnSpc>
              <a:spcBef>
                <a:spcPts val="1600"/>
              </a:spcBef>
              <a:spcAft>
                <a:spcPts val="0"/>
              </a:spcAft>
              <a:buSzPts val="1800"/>
              <a:buNone/>
            </a:pPr>
            <a:r>
              <a:rPr lang="en"/>
              <a:t>Different networks help in deploying solutions and smart contracts on networks that do </a:t>
            </a:r>
            <a:r>
              <a:rPr b="1" lang="en"/>
              <a:t>not actually cost any Ether</a:t>
            </a:r>
            <a:r>
              <a:rPr lang="en"/>
              <a:t> or money.</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Ethereum Networks</a:t>
            </a:r>
            <a:endParaRPr/>
          </a:p>
        </p:txBody>
      </p:sp>
      <p:sp>
        <p:nvSpPr>
          <p:cNvPr id="471" name="Google Shape;471;p74"/>
          <p:cNvSpPr txBox="1"/>
          <p:nvPr>
            <p:ph idx="1" type="body"/>
          </p:nvPr>
        </p:nvSpPr>
        <p:spPr>
          <a:xfrm>
            <a:off x="374125" y="1304475"/>
            <a:ext cx="8708100" cy="3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Main Ethereum Network</a:t>
            </a:r>
            <a:r>
              <a:rPr lang="en"/>
              <a:t> is a global public network that anybody can use.</a:t>
            </a:r>
            <a:endParaRPr/>
          </a:p>
          <a:p>
            <a:pPr indent="-342900" lvl="0" marL="457200" rtl="0" algn="l">
              <a:lnSpc>
                <a:spcPct val="115000"/>
              </a:lnSpc>
              <a:spcBef>
                <a:spcPts val="1600"/>
              </a:spcBef>
              <a:spcAft>
                <a:spcPts val="0"/>
              </a:spcAft>
              <a:buSzPts val="1800"/>
              <a:buChar char="-"/>
            </a:pPr>
            <a:r>
              <a:rPr lang="en"/>
              <a:t>Main network </a:t>
            </a:r>
            <a:r>
              <a:rPr lang="en" u="sng"/>
              <a:t>incurs costs in terms of Gas</a:t>
            </a:r>
            <a:endParaRPr u="sng"/>
          </a:p>
          <a:p>
            <a:pPr indent="-342900" lvl="0" marL="457200" rtl="0" algn="l">
              <a:lnSpc>
                <a:spcPct val="115000"/>
              </a:lnSpc>
              <a:spcBef>
                <a:spcPts val="0"/>
              </a:spcBef>
              <a:spcAft>
                <a:spcPts val="0"/>
              </a:spcAft>
              <a:buSzPts val="1800"/>
              <a:buChar char="-"/>
            </a:pPr>
            <a:r>
              <a:rPr lang="en"/>
              <a:t>Main network is known as </a:t>
            </a:r>
            <a:r>
              <a:rPr lang="en" u="sng"/>
              <a:t>Homestead</a:t>
            </a:r>
            <a:endParaRPr u="sng"/>
          </a:p>
          <a:p>
            <a:pPr indent="-342900" lvl="0" marL="457200" rtl="0" algn="l">
              <a:lnSpc>
                <a:spcPct val="115000"/>
              </a:lnSpc>
              <a:spcBef>
                <a:spcPts val="0"/>
              </a:spcBef>
              <a:spcAft>
                <a:spcPts val="0"/>
              </a:spcAft>
              <a:buSzPts val="1800"/>
              <a:buChar char="-"/>
            </a:pPr>
            <a:r>
              <a:rPr lang="en"/>
              <a:t>Anybody can connect to it and </a:t>
            </a:r>
            <a:r>
              <a:rPr lang="en" u="sng"/>
              <a:t>access </a:t>
            </a:r>
            <a:r>
              <a:rPr lang="en"/>
              <a:t>both </a:t>
            </a:r>
            <a:r>
              <a:rPr lang="en" u="sng"/>
              <a:t>Data </a:t>
            </a:r>
            <a:r>
              <a:rPr lang="en"/>
              <a:t>and </a:t>
            </a:r>
            <a:r>
              <a:rPr lang="en" u="sng"/>
              <a:t>Transactions </a:t>
            </a:r>
            <a:r>
              <a:rPr lang="en"/>
              <a:t>stored in it</a:t>
            </a:r>
            <a:endParaRPr/>
          </a:p>
          <a:p>
            <a:pPr indent="0" lvl="0" marL="0" rtl="0" algn="l">
              <a:lnSpc>
                <a:spcPct val="115000"/>
              </a:lnSpc>
              <a:spcBef>
                <a:spcPts val="1600"/>
              </a:spcBef>
              <a:spcAft>
                <a:spcPts val="0"/>
              </a:spcAft>
              <a:buSzPts val="1800"/>
              <a:buNone/>
            </a:pPr>
            <a:r>
              <a:rPr b="1" lang="en"/>
              <a:t>Test Network</a:t>
            </a:r>
            <a:r>
              <a:rPr lang="en"/>
              <a:t> help to facilitate and increase adoption of the Ethereum blockchain.</a:t>
            </a:r>
            <a:endParaRPr/>
          </a:p>
          <a:p>
            <a:pPr indent="-342900" lvl="0" marL="457200" rtl="0" algn="l">
              <a:lnSpc>
                <a:spcPct val="115000"/>
              </a:lnSpc>
              <a:spcBef>
                <a:spcPts val="1600"/>
              </a:spcBef>
              <a:spcAft>
                <a:spcPts val="0"/>
              </a:spcAft>
              <a:buSzPts val="1800"/>
              <a:buChar char="-"/>
            </a:pPr>
            <a:r>
              <a:rPr lang="en" u="sng"/>
              <a:t>Exact Replica </a:t>
            </a:r>
            <a:r>
              <a:rPr lang="en"/>
              <a:t>of the main network</a:t>
            </a:r>
            <a:endParaRPr/>
          </a:p>
          <a:p>
            <a:pPr indent="-342900" lvl="0" marL="457200" rtl="0" algn="l">
              <a:lnSpc>
                <a:spcPct val="115000"/>
              </a:lnSpc>
              <a:spcBef>
                <a:spcPts val="0"/>
              </a:spcBef>
              <a:spcAft>
                <a:spcPts val="0"/>
              </a:spcAft>
              <a:buSzPts val="1800"/>
              <a:buChar char="-"/>
            </a:pPr>
            <a:r>
              <a:rPr lang="en" u="sng"/>
              <a:t>Does not cost anything</a:t>
            </a:r>
            <a:r>
              <a:rPr lang="en"/>
              <a:t> for deployment and usage of contracts</a:t>
            </a:r>
            <a:endParaRPr/>
          </a:p>
          <a:p>
            <a:pPr indent="-342900" lvl="0" marL="457200" rtl="0" algn="l">
              <a:lnSpc>
                <a:spcPct val="115000"/>
              </a:lnSpc>
              <a:spcBef>
                <a:spcPts val="0"/>
              </a:spcBef>
              <a:spcAft>
                <a:spcPts val="0"/>
              </a:spcAft>
              <a:buSzPts val="1800"/>
              <a:buChar char="-"/>
            </a:pPr>
            <a:r>
              <a:rPr lang="en" u="sng"/>
              <a:t>Test Ethers</a:t>
            </a:r>
            <a:r>
              <a:rPr lang="en"/>
              <a:t> can be generated using </a:t>
            </a:r>
            <a:r>
              <a:rPr lang="en" u="sng"/>
              <a:t>faucets </a:t>
            </a:r>
            <a:r>
              <a:rPr lang="en"/>
              <a:t>and used on these networks</a:t>
            </a:r>
            <a:endParaRPr/>
          </a:p>
          <a:p>
            <a:pPr indent="-342900" lvl="0" marL="457200" rtl="0" algn="l">
              <a:lnSpc>
                <a:spcPct val="115000"/>
              </a:lnSpc>
              <a:spcBef>
                <a:spcPts val="0"/>
              </a:spcBef>
              <a:spcAft>
                <a:spcPts val="0"/>
              </a:spcAft>
              <a:buSzPts val="1800"/>
              <a:buChar char="-"/>
            </a:pPr>
            <a:r>
              <a:rPr lang="en" u="sng"/>
              <a:t>Multiple test networks</a:t>
            </a:r>
            <a:r>
              <a:rPr lang="en"/>
              <a:t> available at the time of writing, such as </a:t>
            </a:r>
            <a:r>
              <a:rPr lang="en" u="sng"/>
              <a:t>Ropsten</a:t>
            </a:r>
            <a:r>
              <a:rPr lang="en"/>
              <a:t>, </a:t>
            </a:r>
            <a:r>
              <a:rPr lang="en" u="sng"/>
              <a:t>Kovan</a:t>
            </a:r>
            <a:r>
              <a:rPr lang="en"/>
              <a:t>, and </a:t>
            </a:r>
            <a:r>
              <a:rPr lang="en" u="sng"/>
              <a:t>Rinkeby</a:t>
            </a:r>
            <a:endParaRPr u="sng"/>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Ethereum Networks</a:t>
            </a:r>
            <a:endParaRPr/>
          </a:p>
        </p:txBody>
      </p:sp>
      <p:sp>
        <p:nvSpPr>
          <p:cNvPr id="477" name="Google Shape;477;p75"/>
          <p:cNvSpPr txBox="1"/>
          <p:nvPr>
            <p:ph idx="1" type="body"/>
          </p:nvPr>
        </p:nvSpPr>
        <p:spPr>
          <a:xfrm>
            <a:off x="374125" y="1304475"/>
            <a:ext cx="8708100" cy="3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Private Network </a:t>
            </a:r>
            <a:r>
              <a:rPr lang="en"/>
              <a:t>is created and hosted on a private infrastructure. </a:t>
            </a:r>
            <a:endParaRPr/>
          </a:p>
          <a:p>
            <a:pPr indent="-342900" lvl="0" marL="457200" rtl="0" algn="l">
              <a:lnSpc>
                <a:spcPct val="115000"/>
              </a:lnSpc>
              <a:spcBef>
                <a:spcPts val="1600"/>
              </a:spcBef>
              <a:spcAft>
                <a:spcPts val="0"/>
              </a:spcAft>
              <a:buSzPts val="1800"/>
              <a:buChar char="-"/>
            </a:pPr>
            <a:r>
              <a:rPr lang="en"/>
              <a:t>Are controlled by a single organization and they have full control over it.</a:t>
            </a:r>
            <a:endParaRPr/>
          </a:p>
          <a:p>
            <a:pPr indent="-342900" lvl="0" marL="457200" rtl="0" algn="l">
              <a:lnSpc>
                <a:spcPct val="115000"/>
              </a:lnSpc>
              <a:spcBef>
                <a:spcPts val="0"/>
              </a:spcBef>
              <a:spcAft>
                <a:spcPts val="0"/>
              </a:spcAft>
              <a:buSzPts val="1800"/>
              <a:buChar char="-"/>
            </a:pPr>
            <a:r>
              <a:rPr lang="en"/>
              <a:t>There are solutions, contracts, and use cases that an organization might not want to put on a public network even for test purposes. </a:t>
            </a:r>
            <a:endParaRPr/>
          </a:p>
          <a:p>
            <a:pPr indent="-342900" lvl="0" marL="457200" rtl="0" algn="l">
              <a:lnSpc>
                <a:spcPct val="115000"/>
              </a:lnSpc>
              <a:spcBef>
                <a:spcPts val="0"/>
              </a:spcBef>
              <a:spcAft>
                <a:spcPts val="0"/>
              </a:spcAft>
              <a:buSzPts val="1800"/>
              <a:buChar char="-"/>
            </a:pPr>
            <a:r>
              <a:rPr lang="en"/>
              <a:t>They want to use private chains for development, testing, and production environments. </a:t>
            </a:r>
            <a:endParaRPr/>
          </a:p>
          <a:p>
            <a:pPr indent="-342900" lvl="0" marL="457200" rtl="0" algn="l">
              <a:lnSpc>
                <a:spcPct val="115000"/>
              </a:lnSpc>
              <a:spcBef>
                <a:spcPts val="0"/>
              </a:spcBef>
              <a:spcAft>
                <a:spcPts val="0"/>
              </a:spcAft>
              <a:buSzPts val="1800"/>
              <a:buChar char="-"/>
            </a:pPr>
            <a:r>
              <a:rPr lang="en"/>
              <a:t>Organizations should create and host a private network and they will have full control over it</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Ethereum Networks</a:t>
            </a:r>
            <a:endParaRPr/>
          </a:p>
        </p:txBody>
      </p:sp>
      <p:sp>
        <p:nvSpPr>
          <p:cNvPr id="483" name="Google Shape;483;p76"/>
          <p:cNvSpPr txBox="1"/>
          <p:nvPr>
            <p:ph idx="1" type="body"/>
          </p:nvPr>
        </p:nvSpPr>
        <p:spPr>
          <a:xfrm>
            <a:off x="374125" y="1304475"/>
            <a:ext cx="8708100" cy="3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Consortium network </a:t>
            </a:r>
            <a:r>
              <a:rPr lang="en"/>
              <a:t>is also a private network, however, with a difference. </a:t>
            </a:r>
            <a:endParaRPr/>
          </a:p>
          <a:p>
            <a:pPr indent="0" lvl="0" marL="0" rtl="0" algn="l">
              <a:lnSpc>
                <a:spcPct val="115000"/>
              </a:lnSpc>
              <a:spcBef>
                <a:spcPts val="1600"/>
              </a:spcBef>
              <a:spcAft>
                <a:spcPts val="0"/>
              </a:spcAft>
              <a:buSzPts val="1800"/>
              <a:buNone/>
            </a:pPr>
            <a:r>
              <a:rPr lang="en"/>
              <a:t>Consortium network comprises nodes, each </a:t>
            </a:r>
            <a:r>
              <a:rPr lang="en" u="sng"/>
              <a:t>managed by a different organization</a:t>
            </a:r>
            <a:r>
              <a:rPr lang="en"/>
              <a:t>. </a:t>
            </a:r>
            <a:endParaRPr/>
          </a:p>
          <a:p>
            <a:pPr indent="0" lvl="0" marL="0" rtl="0" algn="l">
              <a:lnSpc>
                <a:spcPct val="115000"/>
              </a:lnSpc>
              <a:spcBef>
                <a:spcPts val="1600"/>
              </a:spcBef>
              <a:spcAft>
                <a:spcPts val="0"/>
              </a:spcAft>
              <a:buSzPts val="1800"/>
              <a:buNone/>
            </a:pPr>
            <a:r>
              <a:rPr lang="en"/>
              <a:t>In effect, </a:t>
            </a:r>
            <a:r>
              <a:rPr lang="en" u="sng"/>
              <a:t>no organization has a control over the data and chain. </a:t>
            </a:r>
            <a:endParaRPr u="sng"/>
          </a:p>
          <a:p>
            <a:pPr indent="0" lvl="0" marL="0" rtl="0" algn="l">
              <a:lnSpc>
                <a:spcPct val="115000"/>
              </a:lnSpc>
              <a:spcBef>
                <a:spcPts val="1600"/>
              </a:spcBef>
              <a:spcAft>
                <a:spcPts val="0"/>
              </a:spcAft>
              <a:buSzPts val="1800"/>
              <a:buNone/>
            </a:pPr>
            <a:r>
              <a:rPr lang="en"/>
              <a:t>However, it is shared within the organization and </a:t>
            </a:r>
            <a:r>
              <a:rPr lang="en" u="sng"/>
              <a:t>everyone from these organizations can view and modify the current state.</a:t>
            </a:r>
            <a:r>
              <a:rPr lang="en"/>
              <a:t> </a:t>
            </a:r>
            <a:endParaRPr/>
          </a:p>
          <a:p>
            <a:pPr indent="0" lvl="0" marL="0" rtl="0" algn="l">
              <a:lnSpc>
                <a:spcPct val="115000"/>
              </a:lnSpc>
              <a:spcBef>
                <a:spcPts val="1600"/>
              </a:spcBef>
              <a:spcAft>
                <a:spcPts val="0"/>
              </a:spcAft>
              <a:buSzPts val="1800"/>
              <a:buNone/>
            </a:pPr>
            <a:r>
              <a:rPr lang="en"/>
              <a:t>These might be accessible through the </a:t>
            </a:r>
            <a:r>
              <a:rPr lang="en" u="sng"/>
              <a:t>internet </a:t>
            </a:r>
            <a:r>
              <a:rPr lang="en"/>
              <a:t>or </a:t>
            </a:r>
            <a:r>
              <a:rPr lang="en" u="sng"/>
              <a:t>completely private networks using VPN</a:t>
            </a:r>
            <a:endParaRPr u="sng"/>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234700" y="18160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4200"/>
              <a:buNone/>
            </a:pPr>
            <a:r>
              <a:rPr lang="en"/>
              <a:t>Chapter # 3</a:t>
            </a:r>
            <a:endParaRPr/>
          </a:p>
        </p:txBody>
      </p:sp>
      <p:sp>
        <p:nvSpPr>
          <p:cNvPr id="489" name="Google Shape;489;p77"/>
          <p:cNvSpPr txBox="1"/>
          <p:nvPr>
            <p:ph idx="2" type="body"/>
          </p:nvPr>
        </p:nvSpPr>
        <p:spPr>
          <a:xfrm>
            <a:off x="4835325" y="357800"/>
            <a:ext cx="4045200" cy="444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rPr b="1" lang="en" sz="3300"/>
              <a:t>Introducing </a:t>
            </a:r>
            <a:endParaRPr b="1" sz="3300"/>
          </a:p>
          <a:p>
            <a:pPr indent="0" lvl="0" marL="0" rtl="0" algn="ctr">
              <a:lnSpc>
                <a:spcPct val="115000"/>
              </a:lnSpc>
              <a:spcBef>
                <a:spcPts val="1600"/>
              </a:spcBef>
              <a:spcAft>
                <a:spcPts val="0"/>
              </a:spcAft>
              <a:buSzPts val="1800"/>
              <a:buNone/>
            </a:pPr>
            <a:r>
              <a:rPr b="1" lang="en" sz="3300"/>
              <a:t>Solidity</a:t>
            </a:r>
            <a:endParaRPr b="1" sz="3300"/>
          </a:p>
          <a:p>
            <a:pPr indent="0" lvl="0" marL="0" rtl="0" algn="ctr">
              <a:lnSpc>
                <a:spcPct val="115000"/>
              </a:lnSpc>
              <a:spcBef>
                <a:spcPts val="1600"/>
              </a:spcBef>
              <a:spcAft>
                <a:spcPts val="1600"/>
              </a:spcAft>
              <a:buSzPts val="1800"/>
              <a:buNone/>
            </a:pPr>
            <a:r>
              <a:t/>
            </a:r>
            <a:endParaRPr b="1" sz="33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Solidity Compiler &amp; EVM</a:t>
            </a:r>
            <a:endParaRPr/>
          </a:p>
        </p:txBody>
      </p:sp>
      <p:sp>
        <p:nvSpPr>
          <p:cNvPr id="495" name="Google Shape;495;p78"/>
          <p:cNvSpPr txBox="1"/>
          <p:nvPr>
            <p:ph idx="1" type="body"/>
          </p:nvPr>
        </p:nvSpPr>
        <p:spPr>
          <a:xfrm>
            <a:off x="314850" y="1255550"/>
            <a:ext cx="4390200" cy="186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EVM </a:t>
            </a:r>
            <a:r>
              <a:rPr lang="en"/>
              <a:t>executes code that is part of </a:t>
            </a:r>
            <a:r>
              <a:rPr b="1" lang="en"/>
              <a:t>smart contracts</a:t>
            </a:r>
            <a:r>
              <a:rPr lang="en"/>
              <a:t>. </a:t>
            </a:r>
            <a:endParaRPr/>
          </a:p>
          <a:p>
            <a:pPr indent="-342900" lvl="0" marL="457200" rtl="0" algn="l">
              <a:lnSpc>
                <a:spcPct val="115000"/>
              </a:lnSpc>
              <a:spcBef>
                <a:spcPts val="0"/>
              </a:spcBef>
              <a:spcAft>
                <a:spcPts val="0"/>
              </a:spcAft>
              <a:buSzPts val="1800"/>
              <a:buChar char="●"/>
            </a:pPr>
            <a:r>
              <a:rPr b="1" lang="en"/>
              <a:t>Smart contracts</a:t>
            </a:r>
            <a:r>
              <a:rPr lang="en"/>
              <a:t> are written in </a:t>
            </a:r>
            <a:r>
              <a:rPr b="1" lang="en"/>
              <a:t>Solidity</a:t>
            </a:r>
            <a:r>
              <a:rPr lang="en"/>
              <a:t>;</a:t>
            </a:r>
            <a:endParaRPr/>
          </a:p>
          <a:p>
            <a:pPr indent="-342900" lvl="0" marL="457200" rtl="0" algn="l">
              <a:lnSpc>
                <a:spcPct val="115000"/>
              </a:lnSpc>
              <a:spcBef>
                <a:spcPts val="0"/>
              </a:spcBef>
              <a:spcAft>
                <a:spcPts val="0"/>
              </a:spcAft>
              <a:buSzPts val="1800"/>
              <a:buChar char="●"/>
            </a:pPr>
            <a:r>
              <a:rPr lang="en"/>
              <a:t>However, </a:t>
            </a:r>
            <a:r>
              <a:rPr b="1" lang="en" u="sng"/>
              <a:t>EVM does not understand Solidity.</a:t>
            </a:r>
            <a:r>
              <a:rPr b="1" lang="en"/>
              <a:t> </a:t>
            </a:r>
            <a:endParaRPr b="1"/>
          </a:p>
        </p:txBody>
      </p:sp>
      <p:pic>
        <p:nvPicPr>
          <p:cNvPr id="496" name="Google Shape;496;p78"/>
          <p:cNvPicPr preferRelativeResize="0"/>
          <p:nvPr/>
        </p:nvPicPr>
        <p:blipFill rotWithShape="1">
          <a:blip r:embed="rId3">
            <a:alphaModFix/>
          </a:blip>
          <a:srcRect b="0" l="0" r="0" t="0"/>
          <a:stretch/>
        </p:blipFill>
        <p:spPr>
          <a:xfrm>
            <a:off x="409800" y="3389725"/>
            <a:ext cx="8337475" cy="1594175"/>
          </a:xfrm>
          <a:prstGeom prst="rect">
            <a:avLst/>
          </a:prstGeom>
          <a:noFill/>
          <a:ln>
            <a:noFill/>
          </a:ln>
        </p:spPr>
      </p:pic>
      <p:sp>
        <p:nvSpPr>
          <p:cNvPr id="497" name="Google Shape;497;p78"/>
          <p:cNvSpPr txBox="1"/>
          <p:nvPr/>
        </p:nvSpPr>
        <p:spPr>
          <a:xfrm>
            <a:off x="4803200" y="1365350"/>
            <a:ext cx="4005000" cy="211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EVM </a:t>
            </a:r>
            <a:r>
              <a:rPr b="0" i="0" lang="en" sz="1800" u="none" cap="none" strike="noStrike">
                <a:solidFill>
                  <a:srgbClr val="000000"/>
                </a:solidFill>
                <a:latin typeface="Roboto"/>
                <a:ea typeface="Roboto"/>
                <a:cs typeface="Roboto"/>
                <a:sym typeface="Roboto"/>
              </a:rPr>
              <a:t>understands </a:t>
            </a:r>
            <a:r>
              <a:rPr b="1" i="0" lang="en" sz="1800" u="none" cap="none" strike="noStrike">
                <a:solidFill>
                  <a:srgbClr val="000000"/>
                </a:solidFill>
                <a:latin typeface="Roboto"/>
                <a:ea typeface="Roboto"/>
                <a:cs typeface="Roboto"/>
                <a:sym typeface="Roboto"/>
              </a:rPr>
              <a:t>bytecode</a:t>
            </a:r>
            <a:r>
              <a:rPr b="0" i="0" lang="en" sz="1800" u="none" cap="none" strike="noStrike">
                <a:solidFill>
                  <a:srgbClr val="000000"/>
                </a:solidFill>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Solidity comes with a </a:t>
            </a:r>
            <a:r>
              <a:rPr b="1" i="0" lang="en" sz="1800" u="none" cap="none" strike="noStrike">
                <a:solidFill>
                  <a:srgbClr val="000000"/>
                </a:solidFill>
                <a:latin typeface="Roboto"/>
                <a:ea typeface="Roboto"/>
                <a:cs typeface="Roboto"/>
                <a:sym typeface="Roboto"/>
              </a:rPr>
              <a:t>SOLC </a:t>
            </a:r>
            <a:r>
              <a:rPr b="0" i="0" lang="en" sz="1800" u="none" cap="none" strike="noStrike">
                <a:solidFill>
                  <a:srgbClr val="000000"/>
                </a:solidFill>
                <a:latin typeface="Roboto"/>
                <a:ea typeface="Roboto"/>
                <a:cs typeface="Roboto"/>
                <a:sym typeface="Roboto"/>
              </a:rPr>
              <a:t>which translate </a:t>
            </a:r>
            <a:r>
              <a:rPr b="1" i="0" lang="en" sz="1800" u="none" cap="none" strike="noStrike">
                <a:solidFill>
                  <a:srgbClr val="000000"/>
                </a:solidFill>
                <a:latin typeface="Roboto"/>
                <a:ea typeface="Roboto"/>
                <a:cs typeface="Roboto"/>
                <a:sym typeface="Roboto"/>
              </a:rPr>
              <a:t>Solidity into Bytecode</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Solidity &amp; Solidity files</a:t>
            </a:r>
            <a:endParaRPr/>
          </a:p>
        </p:txBody>
      </p:sp>
      <p:sp>
        <p:nvSpPr>
          <p:cNvPr id="503" name="Google Shape;503;p79"/>
          <p:cNvSpPr txBox="1"/>
          <p:nvPr>
            <p:ph idx="1" type="body"/>
          </p:nvPr>
        </p:nvSpPr>
        <p:spPr>
          <a:xfrm>
            <a:off x="360600" y="1233275"/>
            <a:ext cx="8422800" cy="366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Solidity is a programming language that is very close to JavaScript</a:t>
            </a:r>
            <a:endParaRPr/>
          </a:p>
          <a:p>
            <a:pPr indent="0" lvl="0" marL="0" rtl="0" algn="l">
              <a:lnSpc>
                <a:spcPct val="100000"/>
              </a:lnSpc>
              <a:spcBef>
                <a:spcPts val="1600"/>
              </a:spcBef>
              <a:spcAft>
                <a:spcPts val="0"/>
              </a:spcAft>
              <a:buSzPts val="1800"/>
              <a:buNone/>
            </a:pPr>
            <a:r>
              <a:rPr lang="en"/>
              <a:t>Solidity is a </a:t>
            </a:r>
            <a:r>
              <a:rPr b="1" lang="en"/>
              <a:t>statically-typed</a:t>
            </a:r>
            <a:r>
              <a:rPr lang="en"/>
              <a:t>, </a:t>
            </a:r>
            <a:r>
              <a:rPr b="1" lang="en"/>
              <a:t>case-sensitive</a:t>
            </a:r>
            <a:r>
              <a:rPr lang="en"/>
              <a:t>, and </a:t>
            </a:r>
            <a:r>
              <a:rPr b="1" lang="en"/>
              <a:t>object-oriented</a:t>
            </a:r>
            <a:endParaRPr b="1"/>
          </a:p>
          <a:p>
            <a:pPr indent="0" lvl="0" marL="0" rtl="0" algn="l">
              <a:lnSpc>
                <a:spcPct val="100000"/>
              </a:lnSpc>
              <a:spcBef>
                <a:spcPts val="1600"/>
              </a:spcBef>
              <a:spcAft>
                <a:spcPts val="0"/>
              </a:spcAft>
              <a:buSzPts val="1800"/>
              <a:buNone/>
            </a:pPr>
            <a:r>
              <a:rPr b="1" lang="en"/>
              <a:t>programming (OOP)</a:t>
            </a:r>
            <a:r>
              <a:rPr lang="en"/>
              <a:t> language.</a:t>
            </a:r>
            <a:endParaRPr/>
          </a:p>
          <a:p>
            <a:pPr indent="0" lvl="0" marL="0" rtl="0" algn="l">
              <a:lnSpc>
                <a:spcPct val="115000"/>
              </a:lnSpc>
              <a:spcBef>
                <a:spcPts val="1600"/>
              </a:spcBef>
              <a:spcAft>
                <a:spcPts val="0"/>
              </a:spcAft>
              <a:buSzPts val="1800"/>
              <a:buNone/>
            </a:pPr>
            <a:r>
              <a:rPr lang="en"/>
              <a:t>A Solidity file is composed of the following four high-level</a:t>
            </a:r>
            <a:endParaRPr/>
          </a:p>
          <a:p>
            <a:pPr indent="-342900" lvl="0" marL="457200" rtl="0" algn="l">
              <a:lnSpc>
                <a:spcPct val="115000"/>
              </a:lnSpc>
              <a:spcBef>
                <a:spcPts val="1600"/>
              </a:spcBef>
              <a:spcAft>
                <a:spcPts val="0"/>
              </a:spcAft>
              <a:buSzPts val="1800"/>
              <a:buChar char="●"/>
            </a:pPr>
            <a:r>
              <a:rPr b="1" lang="en"/>
              <a:t>constructs:</a:t>
            </a:r>
            <a:endParaRPr b="1"/>
          </a:p>
          <a:p>
            <a:pPr indent="-342900" lvl="0" marL="457200" rtl="0" algn="l">
              <a:lnSpc>
                <a:spcPct val="115000"/>
              </a:lnSpc>
              <a:spcBef>
                <a:spcPts val="0"/>
              </a:spcBef>
              <a:spcAft>
                <a:spcPts val="0"/>
              </a:spcAft>
              <a:buSzPts val="1800"/>
              <a:buChar char="●"/>
            </a:pPr>
            <a:r>
              <a:rPr b="1" lang="en"/>
              <a:t>Pragma</a:t>
            </a:r>
            <a:endParaRPr b="1"/>
          </a:p>
          <a:p>
            <a:pPr indent="-342900" lvl="0" marL="457200" rtl="0" algn="l">
              <a:lnSpc>
                <a:spcPct val="115000"/>
              </a:lnSpc>
              <a:spcBef>
                <a:spcPts val="0"/>
              </a:spcBef>
              <a:spcAft>
                <a:spcPts val="0"/>
              </a:spcAft>
              <a:buSzPts val="1800"/>
              <a:buChar char="●"/>
            </a:pPr>
            <a:r>
              <a:rPr b="1" lang="en"/>
              <a:t>Comments</a:t>
            </a:r>
            <a:endParaRPr b="1"/>
          </a:p>
          <a:p>
            <a:pPr indent="-342900" lvl="0" marL="457200" rtl="0" algn="l">
              <a:lnSpc>
                <a:spcPct val="115000"/>
              </a:lnSpc>
              <a:spcBef>
                <a:spcPts val="0"/>
              </a:spcBef>
              <a:spcAft>
                <a:spcPts val="0"/>
              </a:spcAft>
              <a:buSzPts val="1800"/>
              <a:buChar char="●"/>
            </a:pPr>
            <a:r>
              <a:rPr b="1" lang="en"/>
              <a:t>Import</a:t>
            </a:r>
            <a:endParaRPr b="1"/>
          </a:p>
          <a:p>
            <a:pPr indent="-342900" lvl="0" marL="457200" rtl="0" algn="l">
              <a:lnSpc>
                <a:spcPct val="115000"/>
              </a:lnSpc>
              <a:spcBef>
                <a:spcPts val="0"/>
              </a:spcBef>
              <a:spcAft>
                <a:spcPts val="0"/>
              </a:spcAft>
              <a:buSzPts val="1800"/>
              <a:buChar char="●"/>
            </a:pPr>
            <a:r>
              <a:rPr b="1" lang="en"/>
              <a:t>Contracts/library/interface</a:t>
            </a:r>
            <a:endParaRPr b="1"/>
          </a:p>
          <a:p>
            <a:pPr indent="0" lvl="0" marL="0" rtl="0" algn="l">
              <a:lnSpc>
                <a:spcPct val="115000"/>
              </a:lnSpc>
              <a:spcBef>
                <a:spcPts val="1600"/>
              </a:spcBef>
              <a:spcAft>
                <a:spcPts val="1600"/>
              </a:spcAft>
              <a:buSzPts val="1800"/>
              <a:buNone/>
            </a:pPr>
            <a:r>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Pragma and Compiler version</a:t>
            </a:r>
            <a:endParaRPr/>
          </a:p>
        </p:txBody>
      </p:sp>
      <p:sp>
        <p:nvSpPr>
          <p:cNvPr id="509" name="Google Shape;509;p80"/>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Pragma is generally the first line of code within any Solidity file.</a:t>
            </a:r>
            <a:endParaRPr/>
          </a:p>
          <a:p>
            <a:pPr indent="-342900" lvl="0" marL="457200" rtl="0" algn="l">
              <a:lnSpc>
                <a:spcPct val="100000"/>
              </a:lnSpc>
              <a:spcBef>
                <a:spcPts val="0"/>
              </a:spcBef>
              <a:spcAft>
                <a:spcPts val="0"/>
              </a:spcAft>
              <a:buSzPts val="1800"/>
              <a:buChar char="●"/>
            </a:pPr>
            <a:r>
              <a:rPr b="1" i="1" lang="en"/>
              <a:t>pragma</a:t>
            </a:r>
            <a:r>
              <a:rPr lang="en"/>
              <a:t> is a directive that specifies the compiler version to be used for</a:t>
            </a:r>
            <a:endParaRPr/>
          </a:p>
          <a:p>
            <a:pPr indent="-342900" lvl="0" marL="457200" rtl="0" algn="l">
              <a:lnSpc>
                <a:spcPct val="100000"/>
              </a:lnSpc>
              <a:spcBef>
                <a:spcPts val="0"/>
              </a:spcBef>
              <a:spcAft>
                <a:spcPts val="0"/>
              </a:spcAft>
              <a:buSzPts val="1800"/>
              <a:buChar char="●"/>
            </a:pPr>
            <a:r>
              <a:rPr lang="en"/>
              <a:t>current Solidity file.</a:t>
            </a:r>
            <a:endParaRPr/>
          </a:p>
          <a:p>
            <a:pPr indent="-342900" lvl="0" marL="457200" rtl="0" algn="l">
              <a:lnSpc>
                <a:spcPct val="100000"/>
              </a:lnSpc>
              <a:spcBef>
                <a:spcPts val="0"/>
              </a:spcBef>
              <a:spcAft>
                <a:spcPts val="0"/>
              </a:spcAft>
              <a:buSzPts val="1800"/>
              <a:buChar char="●"/>
            </a:pPr>
            <a:r>
              <a:rPr lang="en"/>
              <a:t>Although it is </a:t>
            </a:r>
            <a:r>
              <a:rPr b="1" lang="en"/>
              <a:t>not mandatory</a:t>
            </a:r>
            <a:r>
              <a:rPr lang="en"/>
              <a:t>, it is a good practice to declare the </a:t>
            </a:r>
            <a:r>
              <a:rPr b="1" lang="en"/>
              <a:t>pragma directive as the first statement in a Solidity file</a:t>
            </a:r>
            <a:r>
              <a:rPr lang="en"/>
              <a:t>.</a:t>
            </a:r>
            <a:endParaRPr/>
          </a:p>
          <a:p>
            <a:pPr indent="-342900" lvl="0" marL="457200" rtl="0" algn="l">
              <a:lnSpc>
                <a:spcPct val="100000"/>
              </a:lnSpc>
              <a:spcBef>
                <a:spcPts val="0"/>
              </a:spcBef>
              <a:spcAft>
                <a:spcPts val="0"/>
              </a:spcAft>
              <a:buSzPts val="1800"/>
              <a:buChar char="●"/>
            </a:pPr>
            <a:r>
              <a:rPr lang="en"/>
              <a:t>The syntax for the pragma directive is as follows:</a:t>
            </a:r>
            <a:endParaRPr/>
          </a:p>
          <a:p>
            <a:pPr indent="0" lvl="0" marL="457200" rtl="0" algn="l">
              <a:lnSpc>
                <a:spcPct val="100000"/>
              </a:lnSpc>
              <a:spcBef>
                <a:spcPts val="0"/>
              </a:spcBef>
              <a:spcAft>
                <a:spcPts val="0"/>
              </a:spcAft>
              <a:buSzPts val="1800"/>
              <a:buNone/>
            </a:pPr>
            <a:r>
              <a:t/>
            </a:r>
            <a:endParaRPr/>
          </a:p>
          <a:p>
            <a:pPr indent="0" lvl="0" marL="457200" rtl="0" algn="l">
              <a:lnSpc>
                <a:spcPct val="100000"/>
              </a:lnSpc>
              <a:spcBef>
                <a:spcPts val="0"/>
              </a:spcBef>
              <a:spcAft>
                <a:spcPts val="0"/>
              </a:spcAft>
              <a:buSzPts val="1800"/>
              <a:buNone/>
            </a:pPr>
            <a:r>
              <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 version number comprises of two numbers</a:t>
            </a:r>
            <a:endParaRPr/>
          </a:p>
          <a:p>
            <a:pPr indent="-317500" lvl="1" marL="1371600" rtl="0" algn="l">
              <a:lnSpc>
                <a:spcPct val="100000"/>
              </a:lnSpc>
              <a:spcBef>
                <a:spcPts val="0"/>
              </a:spcBef>
              <a:spcAft>
                <a:spcPts val="0"/>
              </a:spcAft>
              <a:buSzPts val="1400"/>
              <a:buChar char="○"/>
            </a:pPr>
            <a:r>
              <a:rPr lang="en"/>
              <a:t>a </a:t>
            </a:r>
            <a:r>
              <a:rPr b="1" lang="en">
                <a:solidFill>
                  <a:srgbClr val="0000FF"/>
                </a:solidFill>
              </a:rPr>
              <a:t>major build</a:t>
            </a:r>
            <a:r>
              <a:rPr b="1" lang="en"/>
              <a:t> </a:t>
            </a:r>
            <a:r>
              <a:rPr lang="en"/>
              <a:t>and a </a:t>
            </a:r>
            <a:r>
              <a:rPr b="1" lang="en">
                <a:solidFill>
                  <a:schemeClr val="accent3"/>
                </a:solidFill>
              </a:rPr>
              <a:t>minor build</a:t>
            </a:r>
            <a:r>
              <a:rPr lang="en"/>
              <a:t> number. </a:t>
            </a:r>
            <a:endParaRPr/>
          </a:p>
          <a:p>
            <a:pPr indent="0" lvl="0" marL="1371600" rtl="0" algn="l">
              <a:lnSpc>
                <a:spcPct val="100000"/>
              </a:lnSpc>
              <a:spcBef>
                <a:spcPts val="0"/>
              </a:spcBef>
              <a:spcAft>
                <a:spcPts val="0"/>
              </a:spcAft>
              <a:buSzPts val="1800"/>
              <a:buNone/>
            </a:pPr>
            <a:r>
              <a:rPr b="1" lang="en" sz="1400"/>
              <a:t>                     </a:t>
            </a:r>
            <a:r>
              <a:rPr b="1" lang="en" sz="2400"/>
              <a:t>0</a:t>
            </a:r>
            <a:r>
              <a:rPr b="1" lang="en"/>
              <a:t>.</a:t>
            </a:r>
            <a:r>
              <a:rPr b="1" lang="en" sz="2400">
                <a:solidFill>
                  <a:srgbClr val="0000FF"/>
                </a:solidFill>
              </a:rPr>
              <a:t>5</a:t>
            </a:r>
            <a:r>
              <a:rPr b="1" lang="en"/>
              <a:t>.</a:t>
            </a:r>
            <a:r>
              <a:rPr b="1" lang="en" sz="2400">
                <a:solidFill>
                  <a:schemeClr val="accent3"/>
                </a:solidFill>
              </a:rPr>
              <a:t>0</a:t>
            </a:r>
            <a:endParaRPr b="1" sz="2400">
              <a:solidFill>
                <a:schemeClr val="accent3"/>
              </a:solidFill>
            </a:endParaRPr>
          </a:p>
          <a:p>
            <a:pPr indent="0" lvl="0" marL="457200" rtl="0" algn="l">
              <a:lnSpc>
                <a:spcPct val="100000"/>
              </a:lnSpc>
              <a:spcBef>
                <a:spcPts val="0"/>
              </a:spcBef>
              <a:spcAft>
                <a:spcPts val="0"/>
              </a:spcAft>
              <a:buSzPts val="1800"/>
              <a:buNone/>
            </a:pPr>
            <a:r>
              <a:t/>
            </a:r>
            <a:endParaRPr/>
          </a:p>
          <a:p>
            <a:pPr indent="0" lvl="0" marL="0" rtl="0" algn="l">
              <a:lnSpc>
                <a:spcPct val="80000"/>
              </a:lnSpc>
              <a:spcBef>
                <a:spcPts val="0"/>
              </a:spcBef>
              <a:spcAft>
                <a:spcPts val="0"/>
              </a:spcAft>
              <a:buSzPts val="1800"/>
              <a:buNone/>
            </a:pPr>
            <a:r>
              <a:t/>
            </a:r>
            <a:endParaRPr/>
          </a:p>
          <a:p>
            <a:pPr indent="0" lvl="0" marL="0" rtl="0" algn="l">
              <a:lnSpc>
                <a:spcPct val="80000"/>
              </a:lnSpc>
              <a:spcBef>
                <a:spcPts val="1000"/>
              </a:spcBef>
              <a:spcAft>
                <a:spcPts val="1000"/>
              </a:spcAft>
              <a:buSzPts val="1800"/>
              <a:buNone/>
            </a:pPr>
            <a:r>
              <a:t/>
            </a:r>
            <a:endParaRPr/>
          </a:p>
        </p:txBody>
      </p:sp>
      <p:pic>
        <p:nvPicPr>
          <p:cNvPr id="510" name="Google Shape;510;p80"/>
          <p:cNvPicPr preferRelativeResize="0"/>
          <p:nvPr/>
        </p:nvPicPr>
        <p:blipFill rotWithShape="1">
          <a:blip r:embed="rId3">
            <a:alphaModFix/>
          </a:blip>
          <a:srcRect b="0" l="0" r="0" t="0"/>
          <a:stretch/>
        </p:blipFill>
        <p:spPr>
          <a:xfrm>
            <a:off x="935250" y="3274755"/>
            <a:ext cx="7703650" cy="711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Pragma and Compiler version</a:t>
            </a:r>
            <a:endParaRPr/>
          </a:p>
        </p:txBody>
      </p:sp>
      <p:sp>
        <p:nvSpPr>
          <p:cNvPr id="516" name="Google Shape;516;p81"/>
          <p:cNvSpPr txBox="1"/>
          <p:nvPr>
            <p:ph idx="1" type="body"/>
          </p:nvPr>
        </p:nvSpPr>
        <p:spPr>
          <a:xfrm>
            <a:off x="360600" y="1115500"/>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The </a:t>
            </a:r>
            <a:r>
              <a:rPr lang="en" sz="3600">
                <a:solidFill>
                  <a:srgbClr val="0000FF"/>
                </a:solidFill>
              </a:rPr>
              <a:t>^</a:t>
            </a:r>
            <a:r>
              <a:rPr lang="en"/>
              <a:t> character, also known as caret, is optional in version numbers but plays a </a:t>
            </a:r>
            <a:r>
              <a:rPr b="1" lang="en">
                <a:solidFill>
                  <a:srgbClr val="0000FF"/>
                </a:solidFill>
              </a:rPr>
              <a:t>significant role in deciding the version number based</a:t>
            </a:r>
            <a:r>
              <a:rPr lang="en"/>
              <a:t> on the following rules:</a:t>
            </a:r>
            <a:endParaRPr/>
          </a:p>
          <a:p>
            <a:pPr indent="-342900" lvl="0" marL="457200" rtl="0" algn="l">
              <a:lnSpc>
                <a:spcPct val="100000"/>
              </a:lnSpc>
              <a:spcBef>
                <a:spcPts val="1600"/>
              </a:spcBef>
              <a:spcAft>
                <a:spcPts val="0"/>
              </a:spcAft>
              <a:buSzPts val="1800"/>
              <a:buAutoNum type="arabicPeriod"/>
            </a:pPr>
            <a:r>
              <a:rPr lang="en"/>
              <a:t>The ^ character refers to the latest version within a major version. So, ^0.5.0 refers to the latest version within build number 4, which currently would be 0.5.11.</a:t>
            </a:r>
            <a:endParaRPr/>
          </a:p>
          <a:p>
            <a:pPr indent="-342900" lvl="0" marL="457200" rtl="0" algn="l">
              <a:lnSpc>
                <a:spcPct val="100000"/>
              </a:lnSpc>
              <a:spcBef>
                <a:spcPts val="0"/>
              </a:spcBef>
              <a:spcAft>
                <a:spcPts val="0"/>
              </a:spcAft>
              <a:buSzPts val="1800"/>
              <a:buAutoNum type="arabicPeriod"/>
            </a:pPr>
            <a:r>
              <a:rPr lang="en"/>
              <a:t>The ^ character will not target any other major build apart from the one that is provided.</a:t>
            </a:r>
            <a:endParaRPr/>
          </a:p>
          <a:p>
            <a:pPr indent="-342900" lvl="0" marL="457200" rtl="0" algn="l">
              <a:lnSpc>
                <a:spcPct val="100000"/>
              </a:lnSpc>
              <a:spcBef>
                <a:spcPts val="0"/>
              </a:spcBef>
              <a:spcAft>
                <a:spcPts val="0"/>
              </a:spcAft>
              <a:buSzPts val="1800"/>
              <a:buAutoNum type="arabicPeriod"/>
            </a:pPr>
            <a:r>
              <a:rPr lang="en"/>
              <a:t>The Solidity file will compile only with a compiler with 4 as the major build. It will not compile with any other major build.</a:t>
            </a:r>
            <a:endParaRPr/>
          </a:p>
          <a:p>
            <a:pPr indent="0" lvl="0" marL="0" rtl="0" algn="l">
              <a:lnSpc>
                <a:spcPct val="100000"/>
              </a:lnSpc>
              <a:spcBef>
                <a:spcPts val="1600"/>
              </a:spcBef>
              <a:spcAft>
                <a:spcPts val="0"/>
              </a:spcAft>
              <a:buSzPts val="1800"/>
              <a:buNone/>
            </a:pPr>
            <a:r>
              <a:rPr lang="en"/>
              <a:t>As a good practice, it is better to compile Solidity code with an exact compiler version rather than using ^</a:t>
            </a:r>
            <a:endParaRPr/>
          </a:p>
          <a:p>
            <a:pPr indent="0" lvl="0" marL="0" rtl="0" algn="l">
              <a:lnSpc>
                <a:spcPct val="100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sp>
        <p:nvSpPr>
          <p:cNvPr id="110" name="Google Shape;110;p19"/>
          <p:cNvSpPr txBox="1"/>
          <p:nvPr/>
        </p:nvSpPr>
        <p:spPr>
          <a:xfrm>
            <a:off x="2286000" y="238477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latin typeface="Play"/>
                <a:ea typeface="Play"/>
                <a:cs typeface="Play"/>
                <a:sym typeface="Play"/>
              </a:rPr>
              <a:t>SEC Approves Bitcoin Futures ETF</a:t>
            </a:r>
            <a:endParaRPr b="0" i="0" sz="1400" u="none" cap="none" strike="noStrike">
              <a:solidFill>
                <a:srgbClr val="000000"/>
              </a:solidFill>
              <a:latin typeface="Arial"/>
              <a:ea typeface="Arial"/>
              <a:cs typeface="Arial"/>
              <a:sym typeface="Arial"/>
            </a:endParaRPr>
          </a:p>
        </p:txBody>
      </p:sp>
      <p:sp>
        <p:nvSpPr>
          <p:cNvPr id="111" name="Google Shape;111;p19"/>
          <p:cNvSpPr txBox="1"/>
          <p:nvPr/>
        </p:nvSpPr>
        <p:spPr>
          <a:xfrm>
            <a:off x="6577264" y="1362831"/>
            <a:ext cx="2598820" cy="33239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222222"/>
                </a:solidFill>
                <a:latin typeface="Arial"/>
                <a:ea typeface="Arial"/>
                <a:cs typeface="Arial"/>
                <a:sym typeface="Arial"/>
              </a:rPr>
              <a:t>Eight months after becoming the first country in the world to adopt </a:t>
            </a:r>
            <a:r>
              <a:rPr b="0" i="0" lang="en" sz="1400" u="none" cap="none" strike="noStrike">
                <a:solidFill>
                  <a:srgbClr val="EC1A2E"/>
                </a:solidFill>
                <a:latin typeface="Arial"/>
                <a:ea typeface="Arial"/>
                <a:cs typeface="Arial"/>
                <a:sym typeface="Arial"/>
              </a:rPr>
              <a:t>bitcoin</a:t>
            </a:r>
            <a:r>
              <a:rPr b="0" i="0" lang="en" sz="1400" u="none" cap="none" strike="noStrike">
                <a:solidFill>
                  <a:srgbClr val="222222"/>
                </a:solidFill>
                <a:latin typeface="Arial"/>
                <a:ea typeface="Arial"/>
                <a:cs typeface="Arial"/>
                <a:sym typeface="Arial"/>
              </a:rPr>
              <a:t> as an official currency, El Salvador has invited 44 countries to discuss the “rollout and benefits” of the </a:t>
            </a:r>
            <a:r>
              <a:rPr b="0" i="0" lang="en" sz="1400" u="none" cap="none" strike="noStrike">
                <a:solidFill>
                  <a:srgbClr val="EC1A2E"/>
                </a:solidFill>
                <a:latin typeface="Arial"/>
                <a:ea typeface="Arial"/>
                <a:cs typeface="Arial"/>
                <a:sym typeface="Arial"/>
              </a:rPr>
              <a:t>cryptocurrency</a:t>
            </a:r>
            <a:r>
              <a:rPr b="0" i="0" lang="en" sz="1400" u="none" cap="none" strike="noStrike">
                <a:solidFill>
                  <a:srgbClr val="22222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222222"/>
                </a:solidFill>
                <a:latin typeface="Arial"/>
                <a:ea typeface="Arial"/>
                <a:cs typeface="Arial"/>
                <a:sym typeface="Arial"/>
              </a:rPr>
              <a:t>32 central banks and 12 financial authorities (44 countries) met in El Salvador to discuss financial inclusion, digital economy, banking the unbanked, the bitcoin rollout and its benefits in our country,”</a:t>
            </a:r>
            <a:endParaRPr b="0" i="0" sz="1100" u="none" cap="none" strike="noStrike">
              <a:solidFill>
                <a:srgbClr val="000000"/>
              </a:solidFill>
              <a:latin typeface="Arial"/>
              <a:ea typeface="Arial"/>
              <a:cs typeface="Arial"/>
              <a:sym typeface="Arial"/>
            </a:endParaRPr>
          </a:p>
        </p:txBody>
      </p:sp>
      <p:pic>
        <p:nvPicPr>
          <p:cNvPr id="112" name="Google Shape;112;p19"/>
          <p:cNvPicPr preferRelativeResize="0"/>
          <p:nvPr/>
        </p:nvPicPr>
        <p:blipFill rotWithShape="1">
          <a:blip r:embed="rId3">
            <a:alphaModFix/>
          </a:blip>
          <a:srcRect b="12682" l="17079" r="17807" t="22885"/>
          <a:stretch/>
        </p:blipFill>
        <p:spPr>
          <a:xfrm>
            <a:off x="385010" y="1362831"/>
            <a:ext cx="6039853" cy="3361842"/>
          </a:xfrm>
          <a:prstGeom prst="rect">
            <a:avLst/>
          </a:prstGeom>
          <a:noFill/>
          <a:ln>
            <a:noFill/>
          </a:ln>
        </p:spPr>
      </p:pic>
      <p:sp>
        <p:nvSpPr>
          <p:cNvPr id="113" name="Google Shape;113;p19"/>
          <p:cNvSpPr txBox="1"/>
          <p:nvPr/>
        </p:nvSpPr>
        <p:spPr>
          <a:xfrm>
            <a:off x="80210" y="4738041"/>
            <a:ext cx="67777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646464"/>
                </a:solidFill>
                <a:latin typeface="Arial"/>
                <a:ea typeface="Arial"/>
                <a:cs typeface="Arial"/>
                <a:sym typeface="Arial"/>
              </a:rPr>
              <a:t>El Salvador became the first country in the world to adopt bitcoin as an official currency in Sep 2021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1" i="1" lang="en" sz="1200" u="none" cap="none" strike="noStrike">
                <a:solidFill>
                  <a:srgbClr val="646464"/>
                </a:solidFill>
                <a:latin typeface="Arial"/>
                <a:ea typeface="Arial"/>
                <a:cs typeface="Arial"/>
                <a:sym typeface="Arial"/>
              </a:rPr>
            </a:br>
            <a:endParaRPr b="1" i="0" sz="1200" u="none" cap="none" strike="noStrike">
              <a:solidFill>
                <a:srgbClr val="000000"/>
              </a:solidFill>
              <a:latin typeface="Arial"/>
              <a:ea typeface="Arial"/>
              <a:cs typeface="Arial"/>
              <a:sym typeface="Arial"/>
            </a:endParaRPr>
          </a:p>
        </p:txBody>
      </p:sp>
      <p:sp>
        <p:nvSpPr>
          <p:cNvPr id="114" name="Google Shape;114;p19"/>
          <p:cNvSpPr txBox="1"/>
          <p:nvPr/>
        </p:nvSpPr>
        <p:spPr>
          <a:xfrm>
            <a:off x="80210" y="4901167"/>
            <a:ext cx="78365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https://www.pwc.com/gx/en/financial-services/pdf/el-salvadors-law-a-meaningful-test-for-bitcoin.pdf</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Comments</a:t>
            </a:r>
            <a:endParaRPr/>
          </a:p>
        </p:txBody>
      </p:sp>
      <p:sp>
        <p:nvSpPr>
          <p:cNvPr id="522" name="Google Shape;522;p82"/>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Single-line comments</a:t>
            </a:r>
            <a:endParaRPr/>
          </a:p>
          <a:p>
            <a:pPr indent="0" lvl="0" marL="914400" rtl="0" algn="l">
              <a:lnSpc>
                <a:spcPct val="115000"/>
              </a:lnSpc>
              <a:spcBef>
                <a:spcPts val="1600"/>
              </a:spcBef>
              <a:spcAft>
                <a:spcPts val="0"/>
              </a:spcAft>
              <a:buSzPts val="1800"/>
              <a:buNone/>
            </a:pPr>
            <a:r>
              <a:rPr b="1" lang="en">
                <a:solidFill>
                  <a:srgbClr val="0000FF"/>
                </a:solidFill>
              </a:rPr>
              <a:t>// This is a single-line comment in Solidity</a:t>
            </a:r>
            <a:endParaRPr b="1">
              <a:solidFill>
                <a:srgbClr val="0000FF"/>
              </a:solidFill>
            </a:endParaRPr>
          </a:p>
          <a:p>
            <a:pPr indent="-342900" lvl="0" marL="457200" rtl="0" algn="l">
              <a:lnSpc>
                <a:spcPct val="115000"/>
              </a:lnSpc>
              <a:spcBef>
                <a:spcPts val="1600"/>
              </a:spcBef>
              <a:spcAft>
                <a:spcPts val="0"/>
              </a:spcAft>
              <a:buSzPts val="1800"/>
              <a:buChar char="●"/>
            </a:pPr>
            <a:r>
              <a:rPr lang="en"/>
              <a:t>Multiline comments</a:t>
            </a:r>
            <a:endParaRPr/>
          </a:p>
          <a:p>
            <a:pPr indent="0" lvl="0" marL="457200" rtl="0" algn="l">
              <a:lnSpc>
                <a:spcPct val="70000"/>
              </a:lnSpc>
              <a:spcBef>
                <a:spcPts val="1600"/>
              </a:spcBef>
              <a:spcAft>
                <a:spcPts val="0"/>
              </a:spcAft>
              <a:buSzPts val="1800"/>
              <a:buNone/>
            </a:pPr>
            <a:r>
              <a:rPr lang="en"/>
              <a:t>	</a:t>
            </a:r>
            <a:r>
              <a:rPr b="1" lang="en">
                <a:solidFill>
                  <a:srgbClr val="0000FF"/>
                </a:solidFill>
              </a:rPr>
              <a:t>/* This is a multiline comment In Solidity. Use this when multiple         consecutive lines Should be commented as a whole */</a:t>
            </a:r>
            <a:endParaRPr b="1">
              <a:solidFill>
                <a:srgbClr val="0000FF"/>
              </a:solidFill>
            </a:endParaRPr>
          </a:p>
          <a:p>
            <a:pPr indent="-342900" lvl="0" marL="457200" rtl="0" algn="l">
              <a:lnSpc>
                <a:spcPct val="115000"/>
              </a:lnSpc>
              <a:spcBef>
                <a:spcPts val="1600"/>
              </a:spcBef>
              <a:spcAft>
                <a:spcPts val="0"/>
              </a:spcAft>
              <a:buSzPts val="1800"/>
              <a:buChar char="●"/>
            </a:pPr>
            <a:r>
              <a:rPr b="1" lang="en"/>
              <a:t>Ethereum Natural Specification (Natspec)</a:t>
            </a:r>
            <a:endParaRPr b="1"/>
          </a:p>
          <a:p>
            <a:pPr indent="0" lvl="0" marL="914400" rtl="0" algn="l">
              <a:lnSpc>
                <a:spcPct val="100000"/>
              </a:lnSpc>
              <a:spcBef>
                <a:spcPts val="1600"/>
              </a:spcBef>
              <a:spcAft>
                <a:spcPts val="0"/>
              </a:spcAft>
              <a:buSzPts val="1800"/>
              <a:buNone/>
            </a:pPr>
            <a:r>
              <a:rPr b="1" lang="en">
                <a:solidFill>
                  <a:srgbClr val="0000FF"/>
                </a:solidFill>
              </a:rPr>
              <a:t>Natspec is used for documentation purposes and it has its own specification.</a:t>
            </a:r>
            <a:endParaRPr b="1">
              <a:solidFill>
                <a:srgbClr val="0000FF"/>
              </a:solidFill>
            </a:endParaRPr>
          </a:p>
          <a:p>
            <a:pPr indent="0" lvl="0" marL="91440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Comments - NetSpecs</a:t>
            </a:r>
            <a:endParaRPr/>
          </a:p>
        </p:txBody>
      </p:sp>
      <p:pic>
        <p:nvPicPr>
          <p:cNvPr id="528" name="Google Shape;528;p83"/>
          <p:cNvPicPr preferRelativeResize="0"/>
          <p:nvPr/>
        </p:nvPicPr>
        <p:blipFill rotWithShape="1">
          <a:blip r:embed="rId3">
            <a:alphaModFix/>
          </a:blip>
          <a:srcRect b="0" l="0" r="0" t="0"/>
          <a:stretch/>
        </p:blipFill>
        <p:spPr>
          <a:xfrm>
            <a:off x="757627" y="2166800"/>
            <a:ext cx="7422250" cy="2878675"/>
          </a:xfrm>
          <a:prstGeom prst="rect">
            <a:avLst/>
          </a:prstGeom>
          <a:noFill/>
          <a:ln>
            <a:noFill/>
          </a:ln>
        </p:spPr>
      </p:pic>
      <p:sp>
        <p:nvSpPr>
          <p:cNvPr id="529" name="Google Shape;529;p83"/>
          <p:cNvSpPr txBox="1"/>
          <p:nvPr/>
        </p:nvSpPr>
        <p:spPr>
          <a:xfrm>
            <a:off x="331500" y="1374225"/>
            <a:ext cx="84810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For more information</a:t>
            </a:r>
            <a:br>
              <a:rPr b="0" i="0" lang="en" sz="1800" u="none" cap="none" strike="noStrike">
                <a:solidFill>
                  <a:srgbClr val="000000"/>
                </a:solidFill>
                <a:latin typeface="Arial"/>
                <a:ea typeface="Arial"/>
                <a:cs typeface="Arial"/>
                <a:sym typeface="Arial"/>
              </a:rPr>
            </a:br>
            <a:r>
              <a:rPr b="0" i="0" lang="en" sz="1800" u="sng" cap="none" strike="noStrike">
                <a:solidFill>
                  <a:schemeClr val="hlink"/>
                </a:solidFill>
                <a:latin typeface="Arial"/>
                <a:ea typeface="Arial"/>
                <a:cs typeface="Arial"/>
                <a:sym typeface="Arial"/>
                <a:hlinkClick r:id="rId4"/>
              </a:rPr>
              <a:t>https://solidity.readthedocs.io/en/v0.5.10/natspec-format.html</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The import statement</a:t>
            </a:r>
            <a:endParaRPr/>
          </a:p>
        </p:txBody>
      </p:sp>
      <p:sp>
        <p:nvSpPr>
          <p:cNvPr id="535" name="Google Shape;535;p84"/>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The </a:t>
            </a:r>
            <a:r>
              <a:rPr b="1" lang="en" sz="2400">
                <a:solidFill>
                  <a:srgbClr val="0000FF"/>
                </a:solidFill>
              </a:rPr>
              <a:t>import</a:t>
            </a:r>
            <a:r>
              <a:rPr lang="en" sz="2400"/>
              <a:t> keyword helps </a:t>
            </a:r>
            <a:r>
              <a:rPr b="1" lang="en" sz="2400">
                <a:solidFill>
                  <a:srgbClr val="0000FF"/>
                </a:solidFill>
              </a:rPr>
              <a:t>import other Solidity files</a:t>
            </a:r>
            <a:r>
              <a:rPr lang="en" sz="2400"/>
              <a:t> and we can </a:t>
            </a:r>
            <a:r>
              <a:rPr b="1" lang="en" sz="2400">
                <a:solidFill>
                  <a:srgbClr val="0000FF"/>
                </a:solidFill>
              </a:rPr>
              <a:t>access its code within the current Solidity file</a:t>
            </a:r>
            <a:r>
              <a:rPr lang="en" sz="2400"/>
              <a:t> and code. </a:t>
            </a:r>
            <a:endParaRPr sz="2400"/>
          </a:p>
          <a:p>
            <a:pPr indent="0" lvl="0" marL="0" rtl="0" algn="l">
              <a:lnSpc>
                <a:spcPct val="100000"/>
              </a:lnSpc>
              <a:spcBef>
                <a:spcPts val="1600"/>
              </a:spcBef>
              <a:spcAft>
                <a:spcPts val="0"/>
              </a:spcAft>
              <a:buSzPts val="1800"/>
              <a:buNone/>
            </a:pPr>
            <a:r>
              <a:rPr b="1" lang="en" sz="2400"/>
              <a:t>This helps us write modular Solidity code.</a:t>
            </a:r>
            <a:endParaRPr b="1" sz="2400"/>
          </a:p>
          <a:p>
            <a:pPr indent="0" lvl="0" marL="0" rtl="0" algn="l">
              <a:lnSpc>
                <a:spcPct val="100000"/>
              </a:lnSpc>
              <a:spcBef>
                <a:spcPts val="1600"/>
              </a:spcBef>
              <a:spcAft>
                <a:spcPts val="0"/>
              </a:spcAft>
              <a:buSzPts val="1800"/>
              <a:buNone/>
            </a:pPr>
            <a:r>
              <a:t/>
            </a:r>
            <a:endParaRPr sz="2400"/>
          </a:p>
          <a:p>
            <a:pPr indent="0" lvl="0" marL="0" rtl="0" algn="l">
              <a:lnSpc>
                <a:spcPct val="100000"/>
              </a:lnSpc>
              <a:spcBef>
                <a:spcPts val="1600"/>
              </a:spcBef>
              <a:spcAft>
                <a:spcPts val="0"/>
              </a:spcAft>
              <a:buSzPts val="1800"/>
              <a:buNone/>
            </a:pPr>
            <a:r>
              <a:t/>
            </a:r>
            <a:endParaRPr sz="2400"/>
          </a:p>
          <a:p>
            <a:pPr indent="0" lvl="0" marL="0" rtl="0" algn="l">
              <a:lnSpc>
                <a:spcPct val="100000"/>
              </a:lnSpc>
              <a:spcBef>
                <a:spcPts val="1600"/>
              </a:spcBef>
              <a:spcAft>
                <a:spcPts val="1600"/>
              </a:spcAft>
              <a:buSzPts val="1800"/>
              <a:buNone/>
            </a:pPr>
            <a:r>
              <a:rPr lang="en" sz="2400"/>
              <a:t>File names can be fully </a:t>
            </a:r>
            <a:r>
              <a:rPr b="1" lang="en" sz="2400">
                <a:solidFill>
                  <a:srgbClr val="0000FF"/>
                </a:solidFill>
              </a:rPr>
              <a:t>explicit or implicit paths</a:t>
            </a:r>
            <a:endParaRPr b="1" sz="2400">
              <a:solidFill>
                <a:srgbClr val="0000FF"/>
              </a:solidFill>
            </a:endParaRPr>
          </a:p>
        </p:txBody>
      </p:sp>
      <p:pic>
        <p:nvPicPr>
          <p:cNvPr id="536" name="Google Shape;536;p84"/>
          <p:cNvPicPr preferRelativeResize="0"/>
          <p:nvPr/>
        </p:nvPicPr>
        <p:blipFill rotWithShape="1">
          <a:blip r:embed="rId3">
            <a:alphaModFix/>
          </a:blip>
          <a:srcRect b="0" l="0" r="0" t="0"/>
          <a:stretch/>
        </p:blipFill>
        <p:spPr>
          <a:xfrm>
            <a:off x="825755" y="3006975"/>
            <a:ext cx="7868250" cy="89621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Contracts</a:t>
            </a:r>
            <a:endParaRPr/>
          </a:p>
        </p:txBody>
      </p:sp>
      <p:sp>
        <p:nvSpPr>
          <p:cNvPr id="542" name="Google Shape;542;p85"/>
          <p:cNvSpPr txBox="1"/>
          <p:nvPr>
            <p:ph idx="1" type="body"/>
          </p:nvPr>
        </p:nvSpPr>
        <p:spPr>
          <a:xfrm>
            <a:off x="360600" y="1385675"/>
            <a:ext cx="45342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Apart from pragma, import, and comments, we can define </a:t>
            </a:r>
            <a:r>
              <a:rPr b="1" lang="en">
                <a:solidFill>
                  <a:srgbClr val="0000FF"/>
                </a:solidFill>
              </a:rPr>
              <a:t>contracts, libraries, and interfaces</a:t>
            </a:r>
            <a:r>
              <a:rPr lang="en"/>
              <a:t> at the global or top level.</a:t>
            </a:r>
            <a:endParaRPr/>
          </a:p>
          <a:p>
            <a:pPr indent="0" lvl="0" marL="0" rtl="0" algn="l">
              <a:lnSpc>
                <a:spcPct val="115000"/>
              </a:lnSpc>
              <a:spcBef>
                <a:spcPts val="1600"/>
              </a:spcBef>
              <a:spcAft>
                <a:spcPts val="0"/>
              </a:spcAft>
              <a:buSzPts val="1800"/>
              <a:buNone/>
            </a:pPr>
            <a:r>
              <a:rPr lang="en"/>
              <a:t>The </a:t>
            </a:r>
            <a:r>
              <a:rPr b="1" lang="en"/>
              <a:t>multiple contracts, libraries, and interfaces</a:t>
            </a:r>
            <a:r>
              <a:rPr lang="en"/>
              <a:t> can be declared within the </a:t>
            </a:r>
            <a:r>
              <a:rPr b="1" lang="en"/>
              <a:t>same Solidity file</a:t>
            </a:r>
            <a:r>
              <a:rPr lang="en"/>
              <a:t>.</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543" name="Google Shape;543;p85"/>
          <p:cNvPicPr preferRelativeResize="0"/>
          <p:nvPr/>
        </p:nvPicPr>
        <p:blipFill rotWithShape="1">
          <a:blip r:embed="rId3">
            <a:alphaModFix/>
          </a:blip>
          <a:srcRect b="0" l="0" r="0" t="0"/>
          <a:stretch/>
        </p:blipFill>
        <p:spPr>
          <a:xfrm>
            <a:off x="4979200" y="0"/>
            <a:ext cx="41274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b="1" lang="en"/>
              <a:t>Structure of a contract</a:t>
            </a:r>
            <a:endParaRPr b="1"/>
          </a:p>
        </p:txBody>
      </p:sp>
      <p:sp>
        <p:nvSpPr>
          <p:cNvPr id="549" name="Google Shape;549;p86"/>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 contract consists of the following multiple constructs:</a:t>
            </a:r>
            <a:endParaRPr/>
          </a:p>
          <a:p>
            <a:pPr indent="-349250" lvl="0" marL="457200" rtl="0" algn="l">
              <a:lnSpc>
                <a:spcPct val="115000"/>
              </a:lnSpc>
              <a:spcBef>
                <a:spcPts val="1600"/>
              </a:spcBef>
              <a:spcAft>
                <a:spcPts val="0"/>
              </a:spcAft>
              <a:buSzPts val="1900"/>
              <a:buAutoNum type="arabicPeriod"/>
            </a:pPr>
            <a:r>
              <a:rPr b="1" lang="en" sz="1900"/>
              <a:t>State variables</a:t>
            </a:r>
            <a:endParaRPr b="1" sz="1900"/>
          </a:p>
          <a:p>
            <a:pPr indent="-349250" lvl="0" marL="457200" rtl="0" algn="l">
              <a:lnSpc>
                <a:spcPct val="115000"/>
              </a:lnSpc>
              <a:spcBef>
                <a:spcPts val="0"/>
              </a:spcBef>
              <a:spcAft>
                <a:spcPts val="0"/>
              </a:spcAft>
              <a:buSzPts val="1900"/>
              <a:buAutoNum type="arabicPeriod"/>
            </a:pPr>
            <a:r>
              <a:rPr b="1" lang="en" sz="1900"/>
              <a:t>Structure definitions</a:t>
            </a:r>
            <a:endParaRPr b="1" sz="1900"/>
          </a:p>
          <a:p>
            <a:pPr indent="-349250" lvl="0" marL="457200" rtl="0" algn="l">
              <a:lnSpc>
                <a:spcPct val="115000"/>
              </a:lnSpc>
              <a:spcBef>
                <a:spcPts val="0"/>
              </a:spcBef>
              <a:spcAft>
                <a:spcPts val="0"/>
              </a:spcAft>
              <a:buSzPts val="1900"/>
              <a:buAutoNum type="arabicPeriod"/>
            </a:pPr>
            <a:r>
              <a:rPr b="1" lang="en" sz="1900"/>
              <a:t>Modifier definitions</a:t>
            </a:r>
            <a:endParaRPr b="1" sz="1900"/>
          </a:p>
          <a:p>
            <a:pPr indent="-349250" lvl="0" marL="457200" rtl="0" algn="l">
              <a:lnSpc>
                <a:spcPct val="115000"/>
              </a:lnSpc>
              <a:spcBef>
                <a:spcPts val="0"/>
              </a:spcBef>
              <a:spcAft>
                <a:spcPts val="0"/>
              </a:spcAft>
              <a:buSzPts val="1900"/>
              <a:buAutoNum type="arabicPeriod"/>
            </a:pPr>
            <a:r>
              <a:rPr b="1" lang="en" sz="1900"/>
              <a:t>Event declarations</a:t>
            </a:r>
            <a:endParaRPr b="1" sz="1900"/>
          </a:p>
          <a:p>
            <a:pPr indent="-349250" lvl="0" marL="457200" rtl="0" algn="l">
              <a:lnSpc>
                <a:spcPct val="115000"/>
              </a:lnSpc>
              <a:spcBef>
                <a:spcPts val="0"/>
              </a:spcBef>
              <a:spcAft>
                <a:spcPts val="0"/>
              </a:spcAft>
              <a:buSzPts val="1900"/>
              <a:buAutoNum type="arabicPeriod"/>
            </a:pPr>
            <a:r>
              <a:rPr b="1" lang="en" sz="1900"/>
              <a:t>Enumeration definitions</a:t>
            </a:r>
            <a:endParaRPr b="1" sz="1900"/>
          </a:p>
          <a:p>
            <a:pPr indent="-349250" lvl="0" marL="457200" rtl="0" algn="l">
              <a:lnSpc>
                <a:spcPct val="115000"/>
              </a:lnSpc>
              <a:spcBef>
                <a:spcPts val="0"/>
              </a:spcBef>
              <a:spcAft>
                <a:spcPts val="0"/>
              </a:spcAft>
              <a:buSzPts val="1900"/>
              <a:buAutoNum type="arabicPeriod"/>
            </a:pPr>
            <a:r>
              <a:rPr b="1" lang="en" sz="1900"/>
              <a:t>Function definitions</a:t>
            </a:r>
            <a:endParaRPr b="1" sz="1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SzPts val="3200"/>
              <a:buAutoNum type="arabicPeriod"/>
            </a:pPr>
            <a:r>
              <a:rPr lang="en"/>
              <a:t>State variables </a:t>
            </a:r>
            <a:endParaRPr/>
          </a:p>
        </p:txBody>
      </p:sp>
      <p:sp>
        <p:nvSpPr>
          <p:cNvPr id="555" name="Google Shape;555;p87"/>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Variables in programming refer to storage location that can contain values. </a:t>
            </a:r>
            <a:endParaRPr/>
          </a:p>
          <a:p>
            <a:pPr indent="-342900" lvl="0" marL="457200" rtl="0" algn="l">
              <a:lnSpc>
                <a:spcPct val="115000"/>
              </a:lnSpc>
              <a:spcBef>
                <a:spcPts val="0"/>
              </a:spcBef>
              <a:spcAft>
                <a:spcPts val="0"/>
              </a:spcAft>
              <a:buSzPts val="1800"/>
              <a:buChar char="●"/>
            </a:pPr>
            <a:r>
              <a:rPr lang="en"/>
              <a:t>These values can be changed during runtime.</a:t>
            </a:r>
            <a:endParaRPr/>
          </a:p>
          <a:p>
            <a:pPr indent="-342900" lvl="0" marL="457200" rtl="0" algn="l">
              <a:lnSpc>
                <a:spcPct val="115000"/>
              </a:lnSpc>
              <a:spcBef>
                <a:spcPts val="0"/>
              </a:spcBef>
              <a:spcAft>
                <a:spcPts val="0"/>
              </a:spcAft>
              <a:buSzPts val="1800"/>
              <a:buChar char="●"/>
            </a:pPr>
            <a:r>
              <a:rPr lang="en"/>
              <a:t>The variable can be used at multiple places within code and they will all refer to the value stored within it. </a:t>
            </a:r>
            <a:endParaRPr/>
          </a:p>
          <a:p>
            <a:pPr indent="-342900" lvl="0" marL="457200" rtl="0" algn="l">
              <a:lnSpc>
                <a:spcPct val="115000"/>
              </a:lnSpc>
              <a:spcBef>
                <a:spcPts val="0"/>
              </a:spcBef>
              <a:spcAft>
                <a:spcPts val="0"/>
              </a:spcAft>
              <a:buSzPts val="1800"/>
              <a:buChar char="●"/>
            </a:pPr>
            <a:r>
              <a:rPr lang="en"/>
              <a:t>Solidity provides two types of variable</a:t>
            </a:r>
            <a:br>
              <a:rPr lang="en"/>
            </a:br>
            <a:r>
              <a:rPr lang="en"/>
              <a:t>— State variable and </a:t>
            </a:r>
            <a:br>
              <a:rPr lang="en"/>
            </a:br>
            <a:r>
              <a:rPr lang="en"/>
              <a:t>— Memory variables.</a:t>
            </a:r>
            <a:endParaRPr/>
          </a:p>
          <a:p>
            <a:pPr indent="-317500" lvl="1" marL="914400" rtl="0" algn="l">
              <a:lnSpc>
                <a:spcPct val="115000"/>
              </a:lnSpc>
              <a:spcBef>
                <a:spcPts val="0"/>
              </a:spcBef>
              <a:spcAft>
                <a:spcPts val="0"/>
              </a:spcAft>
              <a:buSzPts val="1400"/>
              <a:buChar char="○"/>
            </a:pPr>
            <a:r>
              <a:rPr lang="en"/>
              <a:t>State variables are </a:t>
            </a:r>
            <a:r>
              <a:rPr lang="en" u="sng"/>
              <a:t>permanently stored </a:t>
            </a:r>
            <a:r>
              <a:rPr lang="en"/>
              <a:t>in a blockchain ledger by miners. </a:t>
            </a:r>
            <a:endParaRPr/>
          </a:p>
          <a:p>
            <a:pPr indent="-317500" lvl="1" marL="914400" rtl="0" algn="l">
              <a:lnSpc>
                <a:spcPct val="115000"/>
              </a:lnSpc>
              <a:spcBef>
                <a:spcPts val="0"/>
              </a:spcBef>
              <a:spcAft>
                <a:spcPts val="0"/>
              </a:spcAft>
              <a:buSzPts val="1400"/>
              <a:buChar char="○"/>
            </a:pPr>
            <a:r>
              <a:rPr lang="en"/>
              <a:t>Variables declared in a contract that </a:t>
            </a:r>
            <a:r>
              <a:rPr lang="en" u="sng"/>
              <a:t>are not within any function </a:t>
            </a:r>
            <a:r>
              <a:rPr lang="en"/>
              <a:t>are called state variables. </a:t>
            </a:r>
            <a:endParaRPr/>
          </a:p>
          <a:p>
            <a:pPr indent="-317500" lvl="1" marL="914400" rtl="0" algn="l">
              <a:lnSpc>
                <a:spcPct val="115000"/>
              </a:lnSpc>
              <a:spcBef>
                <a:spcPts val="0"/>
              </a:spcBef>
              <a:spcAft>
                <a:spcPts val="0"/>
              </a:spcAft>
              <a:buSzPts val="1400"/>
              <a:buChar char="○"/>
            </a:pPr>
            <a:r>
              <a:rPr lang="en"/>
              <a:t>State variables </a:t>
            </a:r>
            <a:r>
              <a:rPr lang="en" u="sng"/>
              <a:t>store the current values of the contract</a:t>
            </a:r>
            <a:r>
              <a:rPr lang="en"/>
              <a:t>. </a:t>
            </a:r>
            <a:endParaRPr/>
          </a:p>
          <a:p>
            <a:pPr indent="-317500" lvl="1" marL="914400" rtl="0" algn="l">
              <a:lnSpc>
                <a:spcPct val="115000"/>
              </a:lnSpc>
              <a:spcBef>
                <a:spcPts val="0"/>
              </a:spcBef>
              <a:spcAft>
                <a:spcPts val="0"/>
              </a:spcAft>
              <a:buSzPts val="1400"/>
              <a:buChar char="○"/>
            </a:pPr>
            <a:r>
              <a:rPr lang="en"/>
              <a:t>The allocated memory for a state variable is statically assigned and it cannot change during the lifetime of the contract.</a:t>
            </a:r>
            <a:endParaRPr/>
          </a:p>
          <a:p>
            <a:pPr indent="-317500" lvl="1" marL="914400" rtl="0" algn="l">
              <a:lnSpc>
                <a:spcPct val="115000"/>
              </a:lnSpc>
              <a:spcBef>
                <a:spcPts val="0"/>
              </a:spcBef>
              <a:spcAft>
                <a:spcPts val="0"/>
              </a:spcAft>
              <a:buSzPts val="1400"/>
              <a:buChar char="○"/>
            </a:pPr>
            <a:r>
              <a:rPr lang="en"/>
              <a:t> Each state variable has a type that must be defined statically.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SzPts val="3200"/>
              <a:buAutoNum type="arabicPeriod"/>
            </a:pPr>
            <a:r>
              <a:rPr lang="en"/>
              <a:t>State variables</a:t>
            </a:r>
            <a:endParaRPr/>
          </a:p>
        </p:txBody>
      </p:sp>
      <p:sp>
        <p:nvSpPr>
          <p:cNvPr id="561" name="Google Shape;561;p88"/>
          <p:cNvSpPr txBox="1"/>
          <p:nvPr>
            <p:ph idx="1" type="body"/>
          </p:nvPr>
        </p:nvSpPr>
        <p:spPr>
          <a:xfrm>
            <a:off x="208200" y="12332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State variables also have additional qualifiers associated with them. </a:t>
            </a:r>
            <a:endParaRPr/>
          </a:p>
          <a:p>
            <a:pPr indent="0" lvl="0" marL="0" rtl="0" algn="l">
              <a:lnSpc>
                <a:spcPct val="115000"/>
              </a:lnSpc>
              <a:spcBef>
                <a:spcPts val="1600"/>
              </a:spcBef>
              <a:spcAft>
                <a:spcPts val="0"/>
              </a:spcAft>
              <a:buSzPts val="1800"/>
              <a:buNone/>
            </a:pPr>
            <a:r>
              <a:rPr b="1" lang="en" sz="2000"/>
              <a:t>internal: </a:t>
            </a:r>
            <a:r>
              <a:rPr lang="en"/>
              <a:t>By default, (if nothing is specified). </a:t>
            </a:r>
            <a:br>
              <a:rPr lang="en"/>
            </a:br>
            <a:r>
              <a:rPr lang="en" sz="1700" u="sng"/>
              <a:t>Can only be used within current contract functions</a:t>
            </a:r>
            <a:r>
              <a:rPr lang="en" sz="1700"/>
              <a:t> and any contract that inherits from them. These variables </a:t>
            </a:r>
            <a:r>
              <a:rPr lang="en" sz="1700" u="sng"/>
              <a:t>cannot be accessed from outside </a:t>
            </a:r>
            <a:r>
              <a:rPr lang="en" sz="1700"/>
              <a:t>for modification; however, </a:t>
            </a:r>
            <a:r>
              <a:rPr lang="en" sz="1700" u="sng"/>
              <a:t>they can be viewed</a:t>
            </a:r>
            <a:r>
              <a:rPr lang="en" sz="1700"/>
              <a:t>. </a:t>
            </a:r>
            <a:br>
              <a:rPr lang="en" sz="1700"/>
            </a:br>
            <a:r>
              <a:rPr b="1" lang="en">
                <a:solidFill>
                  <a:srgbClr val="1155CC"/>
                </a:solidFill>
              </a:rPr>
              <a:t>int internal StateVariable ;</a:t>
            </a:r>
            <a:endParaRPr b="1">
              <a:solidFill>
                <a:srgbClr val="1155CC"/>
              </a:solidFill>
            </a:endParaRPr>
          </a:p>
          <a:p>
            <a:pPr indent="0" lvl="0" marL="0" rtl="0" algn="l">
              <a:lnSpc>
                <a:spcPct val="115000"/>
              </a:lnSpc>
              <a:spcBef>
                <a:spcPts val="1600"/>
              </a:spcBef>
              <a:spcAft>
                <a:spcPts val="1600"/>
              </a:spcAft>
              <a:buSzPts val="1800"/>
              <a:buNone/>
            </a:pPr>
            <a:r>
              <a:rPr b="1" lang="en" sz="2000"/>
              <a:t>private:</a:t>
            </a:r>
            <a:r>
              <a:rPr lang="en"/>
              <a:t> </a:t>
            </a:r>
            <a:r>
              <a:rPr lang="en" sz="1700"/>
              <a:t>like internal with additional constraints.</a:t>
            </a:r>
            <a:br>
              <a:rPr lang="en" sz="1700"/>
            </a:br>
            <a:r>
              <a:rPr lang="en" sz="1700" u="sng"/>
              <a:t>Can only be used in contracts declaring them</a:t>
            </a:r>
            <a:r>
              <a:rPr lang="en" sz="1700"/>
              <a:t>. They cannot be used even within derived contracts. </a:t>
            </a:r>
            <a:br>
              <a:rPr lang="en" sz="1700"/>
            </a:br>
            <a:r>
              <a:rPr b="1" lang="en" sz="1700">
                <a:solidFill>
                  <a:srgbClr val="1155CC"/>
                </a:solidFill>
              </a:rPr>
              <a:t>int private privateStateVariable ;</a:t>
            </a:r>
            <a:endParaRPr b="1" sz="1700">
              <a:solidFill>
                <a:srgbClr val="1155CC"/>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431800" lvl="0" marL="457200" rtl="0" algn="l">
              <a:lnSpc>
                <a:spcPct val="100000"/>
              </a:lnSpc>
              <a:spcBef>
                <a:spcPts val="0"/>
              </a:spcBef>
              <a:spcAft>
                <a:spcPts val="0"/>
              </a:spcAft>
              <a:buSzPts val="3200"/>
              <a:buAutoNum type="arabicPeriod"/>
            </a:pPr>
            <a:r>
              <a:rPr lang="en"/>
              <a:t>State variables</a:t>
            </a:r>
            <a:endParaRPr/>
          </a:p>
        </p:txBody>
      </p:sp>
      <p:sp>
        <p:nvSpPr>
          <p:cNvPr id="567" name="Google Shape;567;p89"/>
          <p:cNvSpPr txBox="1"/>
          <p:nvPr>
            <p:ph idx="1" type="body"/>
          </p:nvPr>
        </p:nvSpPr>
        <p:spPr>
          <a:xfrm>
            <a:off x="208200" y="12332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2000"/>
              <a:t>public</a:t>
            </a:r>
            <a:r>
              <a:rPr lang="en"/>
              <a:t>: This qualifier makes state variables </a:t>
            </a:r>
            <a:r>
              <a:rPr lang="en" u="sng"/>
              <a:t>access directly</a:t>
            </a:r>
            <a:r>
              <a:rPr lang="en"/>
              <a:t>. </a:t>
            </a:r>
            <a:endParaRPr/>
          </a:p>
          <a:p>
            <a:pPr indent="0" lvl="0" marL="0" rtl="0" algn="l">
              <a:lnSpc>
                <a:spcPct val="115000"/>
              </a:lnSpc>
              <a:spcBef>
                <a:spcPts val="1600"/>
              </a:spcBef>
              <a:spcAft>
                <a:spcPts val="0"/>
              </a:spcAft>
              <a:buSzPts val="1800"/>
              <a:buNone/>
            </a:pPr>
            <a:r>
              <a:rPr lang="en"/>
              <a:t>The Solidity compiler generates a </a:t>
            </a:r>
            <a:r>
              <a:rPr lang="en" u="sng"/>
              <a:t>getter function </a:t>
            </a:r>
            <a:r>
              <a:rPr lang="en"/>
              <a:t>for each public state variable. An example of a public state variable is as follows:</a:t>
            </a:r>
            <a:endParaRPr/>
          </a:p>
          <a:p>
            <a:pPr indent="0" lvl="0" marL="0" rtl="0" algn="l">
              <a:lnSpc>
                <a:spcPct val="115000"/>
              </a:lnSpc>
              <a:spcBef>
                <a:spcPts val="1600"/>
              </a:spcBef>
              <a:spcAft>
                <a:spcPts val="0"/>
              </a:spcAft>
              <a:buSzPts val="1800"/>
              <a:buNone/>
            </a:pPr>
            <a:r>
              <a:rPr b="1" lang="en">
                <a:solidFill>
                  <a:srgbClr val="1155CC"/>
                </a:solidFill>
              </a:rPr>
              <a:t>int public stateIntVariable ;</a:t>
            </a:r>
            <a:endParaRPr b="1">
              <a:solidFill>
                <a:srgbClr val="1155CC"/>
              </a:solidFill>
            </a:endParaRPr>
          </a:p>
          <a:p>
            <a:pPr indent="0" lvl="0" marL="0" rtl="0" algn="l">
              <a:lnSpc>
                <a:spcPct val="115000"/>
              </a:lnSpc>
              <a:spcBef>
                <a:spcPts val="1600"/>
              </a:spcBef>
              <a:spcAft>
                <a:spcPts val="0"/>
              </a:spcAft>
              <a:buSzPts val="1800"/>
              <a:buNone/>
            </a:pPr>
            <a:r>
              <a:rPr b="1" lang="en" sz="2000"/>
              <a:t>constant</a:t>
            </a:r>
            <a:r>
              <a:rPr b="1" lang="en"/>
              <a:t>:</a:t>
            </a:r>
            <a:r>
              <a:rPr lang="en"/>
              <a:t> This qualifier makes state variables</a:t>
            </a:r>
            <a:r>
              <a:rPr lang="en" u="sng"/>
              <a:t> immutable</a:t>
            </a:r>
            <a:r>
              <a:rPr lang="en"/>
              <a:t>.</a:t>
            </a:r>
            <a:endParaRPr/>
          </a:p>
          <a:p>
            <a:pPr indent="0" lvl="0" marL="0" rtl="0" algn="l">
              <a:lnSpc>
                <a:spcPct val="115000"/>
              </a:lnSpc>
              <a:spcBef>
                <a:spcPts val="1600"/>
              </a:spcBef>
              <a:spcAft>
                <a:spcPts val="0"/>
              </a:spcAft>
              <a:buSzPts val="1800"/>
              <a:buNone/>
            </a:pPr>
            <a:r>
              <a:rPr lang="en"/>
              <a:t>Value must be assigned at declaration time itself. In fact, the compiler will replace references of this variable everywhere in code with the assigned value. </a:t>
            </a:r>
            <a:endParaRPr/>
          </a:p>
          <a:p>
            <a:pPr indent="0" lvl="0" marL="0" rtl="0" algn="l">
              <a:lnSpc>
                <a:spcPct val="115000"/>
              </a:lnSpc>
              <a:spcBef>
                <a:spcPts val="1600"/>
              </a:spcBef>
              <a:spcAft>
                <a:spcPts val="0"/>
              </a:spcAft>
              <a:buSzPts val="1800"/>
              <a:buNone/>
            </a:pPr>
            <a:r>
              <a:rPr b="1" lang="en">
                <a:solidFill>
                  <a:srgbClr val="1155CC"/>
                </a:solidFill>
              </a:rPr>
              <a:t>bool constant hasIncome = true;</a:t>
            </a:r>
            <a:endParaRPr b="1">
              <a:solidFill>
                <a:srgbClr val="1155CC"/>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a:t>
            </a:r>
            <a:endParaRPr/>
          </a:p>
        </p:txBody>
      </p:sp>
      <p:sp>
        <p:nvSpPr>
          <p:cNvPr id="573" name="Google Shape;573;p90"/>
          <p:cNvSpPr txBox="1"/>
          <p:nvPr>
            <p:ph idx="1" type="body"/>
          </p:nvPr>
        </p:nvSpPr>
        <p:spPr>
          <a:xfrm>
            <a:off x="208200" y="1157075"/>
            <a:ext cx="8935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t>Solidity provides the following multiple out-of-box data types:</a:t>
            </a:r>
            <a:endParaRPr sz="2000"/>
          </a:p>
          <a:p>
            <a:pPr indent="-355600" lvl="0" marL="457200" rtl="0" algn="l">
              <a:lnSpc>
                <a:spcPct val="115000"/>
              </a:lnSpc>
              <a:spcBef>
                <a:spcPts val="1600"/>
              </a:spcBef>
              <a:spcAft>
                <a:spcPts val="0"/>
              </a:spcAft>
              <a:buSzPts val="2000"/>
              <a:buChar char="●"/>
            </a:pPr>
            <a:r>
              <a:rPr b="1" lang="en" sz="2000"/>
              <a:t>bool</a:t>
            </a:r>
            <a:endParaRPr b="1" sz="2000"/>
          </a:p>
          <a:p>
            <a:pPr indent="-355600" lvl="0" marL="457200" rtl="0" algn="l">
              <a:lnSpc>
                <a:spcPct val="115000"/>
              </a:lnSpc>
              <a:spcBef>
                <a:spcPts val="0"/>
              </a:spcBef>
              <a:spcAft>
                <a:spcPts val="0"/>
              </a:spcAft>
              <a:buSzPts val="2000"/>
              <a:buChar char="●"/>
            </a:pPr>
            <a:r>
              <a:rPr b="1" lang="en" sz="2000"/>
              <a:t>uint/int</a:t>
            </a:r>
            <a:endParaRPr b="1" sz="2000"/>
          </a:p>
          <a:p>
            <a:pPr indent="-355600" lvl="0" marL="457200" rtl="0" algn="l">
              <a:lnSpc>
                <a:spcPct val="115000"/>
              </a:lnSpc>
              <a:spcBef>
                <a:spcPts val="0"/>
              </a:spcBef>
              <a:spcAft>
                <a:spcPts val="0"/>
              </a:spcAft>
              <a:buSzPts val="2000"/>
              <a:buChar char="●"/>
            </a:pPr>
            <a:r>
              <a:rPr b="1" lang="en" sz="2000"/>
              <a:t>bytes</a:t>
            </a:r>
            <a:endParaRPr b="1" sz="2000"/>
          </a:p>
          <a:p>
            <a:pPr indent="-355600" lvl="0" marL="457200" rtl="0" algn="l">
              <a:lnSpc>
                <a:spcPct val="115000"/>
              </a:lnSpc>
              <a:spcBef>
                <a:spcPts val="0"/>
              </a:spcBef>
              <a:spcAft>
                <a:spcPts val="0"/>
              </a:spcAft>
              <a:buSzPts val="2000"/>
              <a:buChar char="●"/>
            </a:pPr>
            <a:r>
              <a:rPr b="1" lang="en" sz="2000"/>
              <a:t>address</a:t>
            </a:r>
            <a:endParaRPr b="1" sz="2000"/>
          </a:p>
          <a:p>
            <a:pPr indent="-355600" lvl="0" marL="457200" rtl="0" algn="l">
              <a:lnSpc>
                <a:spcPct val="115000"/>
              </a:lnSpc>
              <a:spcBef>
                <a:spcPts val="0"/>
              </a:spcBef>
              <a:spcAft>
                <a:spcPts val="0"/>
              </a:spcAft>
              <a:buSzPts val="2000"/>
              <a:buChar char="●"/>
            </a:pPr>
            <a:r>
              <a:rPr b="1" lang="en" sz="2000"/>
              <a:t>mapping</a:t>
            </a:r>
            <a:endParaRPr b="1" sz="2000"/>
          </a:p>
          <a:p>
            <a:pPr indent="-355600" lvl="0" marL="457200" rtl="0" algn="l">
              <a:lnSpc>
                <a:spcPct val="115000"/>
              </a:lnSpc>
              <a:spcBef>
                <a:spcPts val="0"/>
              </a:spcBef>
              <a:spcAft>
                <a:spcPts val="0"/>
              </a:spcAft>
              <a:buSzPts val="2000"/>
              <a:buChar char="●"/>
            </a:pPr>
            <a:r>
              <a:rPr b="1" lang="en" sz="2000"/>
              <a:t>enum</a:t>
            </a:r>
            <a:endParaRPr b="1" sz="2000"/>
          </a:p>
          <a:p>
            <a:pPr indent="-355600" lvl="0" marL="457200" rtl="0" algn="l">
              <a:lnSpc>
                <a:spcPct val="115000"/>
              </a:lnSpc>
              <a:spcBef>
                <a:spcPts val="0"/>
              </a:spcBef>
              <a:spcAft>
                <a:spcPts val="0"/>
              </a:spcAft>
              <a:buSzPts val="2000"/>
              <a:buChar char="●"/>
            </a:pPr>
            <a:r>
              <a:rPr b="1" lang="en" sz="2000"/>
              <a:t>struct</a:t>
            </a:r>
            <a:endParaRPr b="1" sz="2000"/>
          </a:p>
          <a:p>
            <a:pPr indent="-355600" lvl="0" marL="457200" rtl="0" algn="l">
              <a:lnSpc>
                <a:spcPct val="115000"/>
              </a:lnSpc>
              <a:spcBef>
                <a:spcPts val="0"/>
              </a:spcBef>
              <a:spcAft>
                <a:spcPts val="0"/>
              </a:spcAft>
              <a:buSzPts val="2000"/>
              <a:buChar char="●"/>
            </a:pPr>
            <a:r>
              <a:rPr b="1" lang="en" sz="2000"/>
              <a:t>bytes/String</a:t>
            </a:r>
            <a:endParaRPr b="1" sz="2000"/>
          </a:p>
          <a:p>
            <a:pPr indent="0" lvl="0" marL="0" rtl="0" algn="l">
              <a:lnSpc>
                <a:spcPct val="115000"/>
              </a:lnSpc>
              <a:spcBef>
                <a:spcPts val="1600"/>
              </a:spcBef>
              <a:spcAft>
                <a:spcPts val="1600"/>
              </a:spcAft>
              <a:buSzPts val="1800"/>
              <a:buNone/>
            </a:pPr>
            <a:r>
              <a:rPr lang="en" sz="1700"/>
              <a:t>Using </a:t>
            </a:r>
            <a:r>
              <a:rPr lang="en" sz="1700" u="sng"/>
              <a:t>enum</a:t>
            </a:r>
            <a:r>
              <a:rPr lang="en" sz="1700"/>
              <a:t> and </a:t>
            </a:r>
            <a:r>
              <a:rPr lang="en" sz="1700" u="sng"/>
              <a:t>struct</a:t>
            </a:r>
            <a:r>
              <a:rPr lang="en" sz="1700"/>
              <a:t>, it is possible to declare custom user-defined data types as well.</a:t>
            </a:r>
            <a:endParaRPr sz="17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Literals</a:t>
            </a:r>
            <a:endParaRPr/>
          </a:p>
        </p:txBody>
      </p:sp>
      <p:sp>
        <p:nvSpPr>
          <p:cNvPr id="579" name="Google Shape;579;p91"/>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Solidity provides usage of </a:t>
            </a:r>
            <a:r>
              <a:rPr b="1" lang="en"/>
              <a:t>literal for assignments to variables</a:t>
            </a:r>
            <a:r>
              <a:rPr lang="en"/>
              <a:t>. </a:t>
            </a:r>
            <a:r>
              <a:rPr b="1" lang="en"/>
              <a:t>Literals do not have names; they are the values themselves.</a:t>
            </a:r>
            <a:r>
              <a:rPr lang="en"/>
              <a:t> Variables can change their values during a program execution, but a literal remains the same value throughout</a:t>
            </a:r>
            <a:endParaRPr/>
          </a:p>
          <a:p>
            <a:pPr indent="0" lvl="0" marL="0" rtl="0" algn="l">
              <a:lnSpc>
                <a:spcPct val="115000"/>
              </a:lnSpc>
              <a:spcBef>
                <a:spcPts val="1600"/>
              </a:spcBef>
              <a:spcAft>
                <a:spcPts val="0"/>
              </a:spcAft>
              <a:buSzPts val="1800"/>
              <a:buNone/>
            </a:pPr>
            <a:r>
              <a:rPr lang="en"/>
              <a:t>Examples:</a:t>
            </a:r>
            <a:endParaRPr/>
          </a:p>
          <a:p>
            <a:pPr indent="-342900" lvl="0" marL="457200" rtl="0" algn="l">
              <a:lnSpc>
                <a:spcPct val="115000"/>
              </a:lnSpc>
              <a:spcBef>
                <a:spcPts val="1600"/>
              </a:spcBef>
              <a:spcAft>
                <a:spcPts val="0"/>
              </a:spcAft>
              <a:buSzPts val="1800"/>
              <a:buChar char="●"/>
            </a:pPr>
            <a:r>
              <a:rPr b="1" lang="en"/>
              <a:t>Integer literal</a:t>
            </a:r>
            <a:r>
              <a:rPr lang="en"/>
              <a:t> are 1, 10, 1,000, -1, and -100.</a:t>
            </a:r>
            <a:endParaRPr/>
          </a:p>
          <a:p>
            <a:pPr indent="-342900" lvl="0" marL="457200" rtl="0" algn="l">
              <a:lnSpc>
                <a:spcPct val="115000"/>
              </a:lnSpc>
              <a:spcBef>
                <a:spcPts val="0"/>
              </a:spcBef>
              <a:spcAft>
                <a:spcPts val="0"/>
              </a:spcAft>
              <a:buSzPts val="1800"/>
              <a:buChar char="●"/>
            </a:pPr>
            <a:r>
              <a:rPr b="1" lang="en"/>
              <a:t>String literals</a:t>
            </a:r>
            <a:r>
              <a:rPr lang="en"/>
              <a:t> are "Ritesh" and 'Modi'. </a:t>
            </a:r>
            <a:endParaRPr/>
          </a:p>
          <a:p>
            <a:pPr indent="-342900" lvl="0" marL="457200" rtl="0" algn="l">
              <a:lnSpc>
                <a:spcPct val="115000"/>
              </a:lnSpc>
              <a:spcBef>
                <a:spcPts val="0"/>
              </a:spcBef>
              <a:spcAft>
                <a:spcPts val="0"/>
              </a:spcAft>
              <a:buSzPts val="1800"/>
              <a:buChar char="●"/>
            </a:pPr>
            <a:r>
              <a:rPr b="1" lang="en"/>
              <a:t>Address literals</a:t>
            </a:r>
            <a:r>
              <a:rPr lang="en"/>
              <a:t> are 0xca35b7d915458ef540ade6068dfe2f44e8fa733c</a:t>
            </a:r>
            <a:endParaRPr/>
          </a:p>
          <a:p>
            <a:pPr indent="-342900" lvl="0" marL="457200" rtl="0" algn="l">
              <a:lnSpc>
                <a:spcPct val="115000"/>
              </a:lnSpc>
              <a:spcBef>
                <a:spcPts val="0"/>
              </a:spcBef>
              <a:spcAft>
                <a:spcPts val="0"/>
              </a:spcAft>
              <a:buSzPts val="1800"/>
              <a:buChar char="●"/>
            </a:pPr>
            <a:r>
              <a:rPr b="1" lang="en"/>
              <a:t>Hexadecimal literals</a:t>
            </a:r>
            <a:r>
              <a:rPr lang="en"/>
              <a:t> is hex"1A2B3F".</a:t>
            </a:r>
            <a:endParaRPr/>
          </a:p>
          <a:p>
            <a:pPr indent="-342900" lvl="0" marL="457200" rtl="0" algn="l">
              <a:lnSpc>
                <a:spcPct val="115000"/>
              </a:lnSpc>
              <a:spcBef>
                <a:spcPts val="0"/>
              </a:spcBef>
              <a:spcAft>
                <a:spcPts val="0"/>
              </a:spcAft>
              <a:buSzPts val="1800"/>
              <a:buChar char="●"/>
            </a:pPr>
            <a:r>
              <a:rPr b="1" lang="en"/>
              <a:t>Decimal literals </a:t>
            </a:r>
            <a:r>
              <a:rPr lang="en"/>
              <a:t>4.5 and 0.2.</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pic>
        <p:nvPicPr>
          <p:cNvPr id="120" name="Google Shape;120;p20"/>
          <p:cNvPicPr preferRelativeResize="0"/>
          <p:nvPr/>
        </p:nvPicPr>
        <p:blipFill rotWithShape="1">
          <a:blip r:embed="rId3">
            <a:alphaModFix/>
          </a:blip>
          <a:srcRect b="0" l="0" r="0" t="0"/>
          <a:stretch/>
        </p:blipFill>
        <p:spPr>
          <a:xfrm>
            <a:off x="471900" y="1371850"/>
            <a:ext cx="3281953" cy="3281953"/>
          </a:xfrm>
          <a:prstGeom prst="rect">
            <a:avLst/>
          </a:prstGeom>
          <a:noFill/>
          <a:ln>
            <a:noFill/>
          </a:ln>
        </p:spPr>
      </p:pic>
      <p:pic>
        <p:nvPicPr>
          <p:cNvPr id="121" name="Google Shape;121;p20"/>
          <p:cNvPicPr preferRelativeResize="0"/>
          <p:nvPr/>
        </p:nvPicPr>
        <p:blipFill rotWithShape="1">
          <a:blip r:embed="rId4">
            <a:alphaModFix/>
          </a:blip>
          <a:srcRect b="12884" l="0" r="0" t="11272"/>
          <a:stretch/>
        </p:blipFill>
        <p:spPr>
          <a:xfrm>
            <a:off x="4423950" y="1371850"/>
            <a:ext cx="4251208" cy="322421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br>
              <a:rPr lang="en"/>
            </a:br>
            <a:r>
              <a:rPr lang="en"/>
              <a:t>Integers</a:t>
            </a:r>
            <a:endParaRPr/>
          </a:p>
        </p:txBody>
      </p:sp>
      <p:sp>
        <p:nvSpPr>
          <p:cNvPr id="585" name="Google Shape;585;p92"/>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Integers help in storing numbers in contracts</a:t>
            </a:r>
            <a:endParaRPr b="1"/>
          </a:p>
          <a:p>
            <a:pPr indent="0" lvl="0" marL="0" rtl="0" algn="l">
              <a:lnSpc>
                <a:spcPct val="115000"/>
              </a:lnSpc>
              <a:spcBef>
                <a:spcPts val="1600"/>
              </a:spcBef>
              <a:spcAft>
                <a:spcPts val="0"/>
              </a:spcAft>
              <a:buSzPts val="1800"/>
              <a:buNone/>
            </a:pPr>
            <a:r>
              <a:rPr b="1" lang="en"/>
              <a:t>Signed integers:</a:t>
            </a:r>
            <a:r>
              <a:rPr lang="en"/>
              <a:t> Signed integers can hold both negative and positive values.</a:t>
            </a:r>
            <a:endParaRPr/>
          </a:p>
          <a:p>
            <a:pPr indent="0" lvl="0" marL="0" rtl="0" algn="l">
              <a:lnSpc>
                <a:spcPct val="115000"/>
              </a:lnSpc>
              <a:spcBef>
                <a:spcPts val="1600"/>
              </a:spcBef>
              <a:spcAft>
                <a:spcPts val="0"/>
              </a:spcAft>
              <a:buSzPts val="1800"/>
              <a:buNone/>
            </a:pPr>
            <a:r>
              <a:rPr b="1" lang="en"/>
              <a:t>Unsigned integers:</a:t>
            </a:r>
            <a:r>
              <a:rPr lang="en"/>
              <a:t> Unsigned integers can hold only positive values along with zero. They can also hold negative values apart from positive and zero values</a:t>
            </a:r>
            <a:endParaRPr/>
          </a:p>
          <a:p>
            <a:pPr indent="0" lvl="0" marL="0" rtl="0" algn="l">
              <a:lnSpc>
                <a:spcPct val="115000"/>
              </a:lnSpc>
              <a:spcBef>
                <a:spcPts val="1600"/>
              </a:spcBef>
              <a:spcAft>
                <a:spcPts val="0"/>
              </a:spcAft>
              <a:buSzPts val="1800"/>
              <a:buNone/>
            </a:pPr>
            <a:r>
              <a:rPr lang="en"/>
              <a:t>There are</a:t>
            </a:r>
            <a:r>
              <a:rPr b="1" lang="en"/>
              <a:t> multiple flavors of integers</a:t>
            </a:r>
            <a:r>
              <a:rPr lang="en"/>
              <a:t> in Solidity. Depending on requirements, </a:t>
            </a:r>
            <a:r>
              <a:rPr b="1" lang="en"/>
              <a:t>an appropriately sized integer should be chosen</a:t>
            </a:r>
            <a:endParaRPr b="1"/>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Integers - Flavours</a:t>
            </a:r>
            <a:endParaRPr/>
          </a:p>
        </p:txBody>
      </p:sp>
      <p:sp>
        <p:nvSpPr>
          <p:cNvPr id="591" name="Google Shape;591;p93"/>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Solidity provides </a:t>
            </a:r>
            <a:r>
              <a:rPr b="1" lang="en"/>
              <a:t>uint8 type to represent 8 bit unsigned integer</a:t>
            </a:r>
            <a:r>
              <a:rPr lang="en"/>
              <a:t> and thereon in </a:t>
            </a:r>
            <a:r>
              <a:rPr b="1" lang="en"/>
              <a:t>multiples of 8 till it reaches 256.</a:t>
            </a:r>
            <a:endParaRPr b="1"/>
          </a:p>
          <a:p>
            <a:pPr indent="0" lvl="0" marL="0" rtl="0" algn="l">
              <a:lnSpc>
                <a:spcPct val="115000"/>
              </a:lnSpc>
              <a:spcBef>
                <a:spcPts val="1600"/>
              </a:spcBef>
              <a:spcAft>
                <a:spcPts val="0"/>
              </a:spcAft>
              <a:buSzPts val="1800"/>
              <a:buNone/>
            </a:pPr>
            <a:r>
              <a:rPr lang="en"/>
              <a:t>There could be </a:t>
            </a:r>
            <a:r>
              <a:rPr b="1" lang="en"/>
              <a:t>32 different declarations of uint with different multiples of of 8</a:t>
            </a:r>
            <a:r>
              <a:rPr lang="en"/>
              <a:t>, such as </a:t>
            </a:r>
            <a:r>
              <a:rPr b="1" lang="en"/>
              <a:t>uint8, uint16, unit24,</a:t>
            </a:r>
            <a:r>
              <a:rPr lang="en"/>
              <a:t> as far as </a:t>
            </a:r>
            <a:r>
              <a:rPr b="1" lang="en"/>
              <a:t>uint256 bit</a:t>
            </a:r>
            <a:r>
              <a:rPr lang="en"/>
              <a:t>.</a:t>
            </a:r>
            <a:endParaRPr/>
          </a:p>
          <a:p>
            <a:pPr indent="0" lvl="0" marL="0" rtl="0" algn="l">
              <a:lnSpc>
                <a:spcPct val="115000"/>
              </a:lnSpc>
              <a:spcBef>
                <a:spcPts val="1600"/>
              </a:spcBef>
              <a:spcAft>
                <a:spcPts val="0"/>
              </a:spcAft>
              <a:buSzPts val="1800"/>
              <a:buNone/>
            </a:pPr>
            <a:r>
              <a:rPr lang="en"/>
              <a:t>While storing values </a:t>
            </a:r>
            <a:r>
              <a:rPr b="1" lang="en"/>
              <a:t>between 0 and 255 uint8 is appropriate</a:t>
            </a:r>
            <a:r>
              <a:rPr lang="en"/>
              <a:t>, and while storing values between </a:t>
            </a:r>
            <a:r>
              <a:rPr b="1" lang="en"/>
              <a:t>-128 to 127 int8 is more suitable.</a:t>
            </a:r>
            <a:endParaRPr b="1"/>
          </a:p>
          <a:p>
            <a:pPr indent="0" lvl="0" marL="0" rtl="0" algn="l">
              <a:lnSpc>
                <a:spcPct val="115000"/>
              </a:lnSpc>
              <a:spcBef>
                <a:spcPts val="1600"/>
              </a:spcBef>
              <a:spcAft>
                <a:spcPts val="0"/>
              </a:spcAft>
              <a:buSzPts val="1800"/>
              <a:buNone/>
            </a:pPr>
            <a:r>
              <a:rPr lang="en"/>
              <a:t>The </a:t>
            </a:r>
            <a:r>
              <a:rPr b="1" lang="en"/>
              <a:t>default value</a:t>
            </a:r>
            <a:r>
              <a:rPr lang="en"/>
              <a:t> for </a:t>
            </a:r>
            <a:r>
              <a:rPr b="1" lang="en"/>
              <a:t>both signed and unsigned integers is zero</a:t>
            </a:r>
            <a:endParaRPr b="1"/>
          </a:p>
          <a:p>
            <a:pPr indent="0" lvl="0" marL="0" rtl="0" algn="l">
              <a:lnSpc>
                <a:spcPct val="115000"/>
              </a:lnSpc>
              <a:spcBef>
                <a:spcPts val="1600"/>
              </a:spcBef>
              <a:spcAft>
                <a:spcPts val="0"/>
              </a:spcAft>
              <a:buSzPts val="1800"/>
              <a:buNone/>
            </a:pPr>
            <a:r>
              <a:rPr lang="en"/>
              <a:t>Integers are </a:t>
            </a:r>
            <a:r>
              <a:rPr b="1" lang="en"/>
              <a:t>value types</a:t>
            </a:r>
            <a:r>
              <a:rPr lang="en"/>
              <a:t>; however, when </a:t>
            </a:r>
            <a:r>
              <a:rPr b="1" lang="en"/>
              <a:t>used as an array they are</a:t>
            </a:r>
            <a:r>
              <a:rPr lang="en"/>
              <a:t> referred as </a:t>
            </a:r>
            <a:r>
              <a:rPr b="1" lang="en"/>
              <a:t>reference types.</a:t>
            </a:r>
            <a:endParaRPr b="1"/>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Integer</a:t>
            </a:r>
            <a:endParaRPr/>
          </a:p>
        </p:txBody>
      </p:sp>
      <p:sp>
        <p:nvSpPr>
          <p:cNvPr id="597" name="Google Shape;597;p94"/>
          <p:cNvSpPr txBox="1"/>
          <p:nvPr>
            <p:ph idx="1" type="body"/>
          </p:nvPr>
        </p:nvSpPr>
        <p:spPr>
          <a:xfrm>
            <a:off x="360600" y="1385675"/>
            <a:ext cx="46914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2400"/>
              <a:t>Mathematical operations such as addition, subtraction, multiplication, division, exponential, negation, post-increment, and pre-increment can be performed on integers.</a:t>
            </a:r>
            <a:endParaRPr b="1" sz="2400"/>
          </a:p>
          <a:p>
            <a:pPr indent="0" lvl="0" marL="0" rtl="0" algn="l">
              <a:lnSpc>
                <a:spcPct val="115000"/>
              </a:lnSpc>
              <a:spcBef>
                <a:spcPts val="1600"/>
              </a:spcBef>
              <a:spcAft>
                <a:spcPts val="1600"/>
              </a:spcAft>
              <a:buSzPts val="1800"/>
              <a:buNone/>
            </a:pPr>
            <a:r>
              <a:t/>
            </a:r>
            <a:endParaRPr b="1"/>
          </a:p>
        </p:txBody>
      </p:sp>
      <p:pic>
        <p:nvPicPr>
          <p:cNvPr id="598" name="Google Shape;598;p94"/>
          <p:cNvPicPr preferRelativeResize="0"/>
          <p:nvPr/>
        </p:nvPicPr>
        <p:blipFill rotWithShape="1">
          <a:blip r:embed="rId3">
            <a:alphaModFix/>
          </a:blip>
          <a:srcRect b="0" l="0" r="0" t="0"/>
          <a:stretch/>
        </p:blipFill>
        <p:spPr>
          <a:xfrm>
            <a:off x="5414205" y="65450"/>
            <a:ext cx="372979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Boolean</a:t>
            </a:r>
            <a:endParaRPr/>
          </a:p>
        </p:txBody>
      </p:sp>
      <p:sp>
        <p:nvSpPr>
          <p:cNvPr id="604" name="Google Shape;604;p95"/>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t>The </a:t>
            </a:r>
            <a:r>
              <a:rPr b="1" lang="en" sz="2000">
                <a:solidFill>
                  <a:srgbClr val="0000FF"/>
                </a:solidFill>
              </a:rPr>
              <a:t>bool</a:t>
            </a:r>
            <a:r>
              <a:rPr lang="en" sz="2000"/>
              <a:t> data type can be used to represent scenarios </a:t>
            </a:r>
            <a:r>
              <a:rPr b="1" lang="en" sz="2000"/>
              <a:t>that have binary results, </a:t>
            </a:r>
            <a:r>
              <a:rPr lang="en" sz="2000"/>
              <a:t>such as</a:t>
            </a:r>
            <a:r>
              <a:rPr lang="en" sz="2000">
                <a:solidFill>
                  <a:srgbClr val="0000FF"/>
                </a:solidFill>
              </a:rPr>
              <a:t> </a:t>
            </a:r>
            <a:r>
              <a:rPr b="1" lang="en" sz="2000">
                <a:solidFill>
                  <a:srgbClr val="0000FF"/>
                </a:solidFill>
              </a:rPr>
              <a:t>true or false.</a:t>
            </a:r>
            <a:endParaRPr b="1" sz="2000">
              <a:solidFill>
                <a:srgbClr val="0000FF"/>
              </a:solidFill>
            </a:endParaRPr>
          </a:p>
          <a:p>
            <a:pPr indent="0" lvl="0" marL="0" rtl="0" algn="l">
              <a:lnSpc>
                <a:spcPct val="115000"/>
              </a:lnSpc>
              <a:spcBef>
                <a:spcPts val="1600"/>
              </a:spcBef>
              <a:spcAft>
                <a:spcPts val="0"/>
              </a:spcAft>
              <a:buSzPts val="1800"/>
              <a:buNone/>
            </a:pPr>
            <a:r>
              <a:rPr lang="en" sz="2000"/>
              <a:t>It is to be noted that </a:t>
            </a:r>
            <a:r>
              <a:rPr b="1" lang="en" sz="2000">
                <a:solidFill>
                  <a:srgbClr val="0000FF"/>
                </a:solidFill>
              </a:rPr>
              <a:t>bools</a:t>
            </a:r>
            <a:r>
              <a:rPr lang="en" sz="2000"/>
              <a:t> in Solidity </a:t>
            </a:r>
            <a:r>
              <a:rPr b="1" lang="en" sz="2000"/>
              <a:t>cannot be converted to integers, like javascript.</a:t>
            </a:r>
            <a:endParaRPr b="1" sz="2000"/>
          </a:p>
          <a:p>
            <a:pPr indent="0" lvl="0" marL="0" rtl="0" algn="l">
              <a:lnSpc>
                <a:spcPct val="115000"/>
              </a:lnSpc>
              <a:spcBef>
                <a:spcPts val="1600"/>
              </a:spcBef>
              <a:spcAft>
                <a:spcPts val="0"/>
              </a:spcAft>
              <a:buSzPts val="1800"/>
              <a:buNone/>
            </a:pPr>
            <a:r>
              <a:rPr lang="en" sz="2000"/>
              <a:t>It's a </a:t>
            </a:r>
            <a:r>
              <a:rPr b="1" lang="en" sz="2000"/>
              <a:t>value type</a:t>
            </a:r>
            <a:r>
              <a:rPr lang="en" sz="2000"/>
              <a:t> and any </a:t>
            </a:r>
            <a:r>
              <a:rPr b="1" lang="en" sz="2000"/>
              <a:t>assignment to other boolean variables creates a new copy.</a:t>
            </a:r>
            <a:r>
              <a:rPr lang="en" sz="2000"/>
              <a:t> The </a:t>
            </a:r>
            <a:r>
              <a:rPr b="1" lang="en" sz="2000"/>
              <a:t>default value </a:t>
            </a:r>
            <a:r>
              <a:rPr lang="en" sz="2000"/>
              <a:t>for bool in Solidity is </a:t>
            </a:r>
            <a:r>
              <a:rPr b="1" lang="en" sz="2000"/>
              <a:t>false.</a:t>
            </a:r>
            <a:endParaRPr b="1" sz="2000"/>
          </a:p>
          <a:p>
            <a:pPr indent="0" lvl="0" marL="0" rtl="0" algn="l">
              <a:lnSpc>
                <a:spcPct val="115000"/>
              </a:lnSpc>
              <a:spcBef>
                <a:spcPts val="1600"/>
              </a:spcBef>
              <a:spcAft>
                <a:spcPts val="0"/>
              </a:spcAft>
              <a:buSzPts val="1800"/>
              <a:buNone/>
            </a:pPr>
            <a:r>
              <a:t/>
            </a:r>
            <a:endParaRPr b="1" sz="2000"/>
          </a:p>
          <a:p>
            <a:pPr indent="0" lvl="0" marL="0" rtl="0" algn="l">
              <a:lnSpc>
                <a:spcPct val="115000"/>
              </a:lnSpc>
              <a:spcBef>
                <a:spcPts val="1600"/>
              </a:spcBef>
              <a:spcAft>
                <a:spcPts val="0"/>
              </a:spcAft>
              <a:buSzPts val="1800"/>
              <a:buNone/>
            </a:pPr>
            <a:r>
              <a:t/>
            </a:r>
            <a:endParaRPr b="1" sz="2000">
              <a:solidFill>
                <a:srgbClr val="0000FF"/>
              </a:solidFill>
            </a:endParaRPr>
          </a:p>
          <a:p>
            <a:pPr indent="0" lvl="0" marL="0" rtl="0" algn="l">
              <a:lnSpc>
                <a:spcPct val="115000"/>
              </a:lnSpc>
              <a:spcBef>
                <a:spcPts val="1600"/>
              </a:spcBef>
              <a:spcAft>
                <a:spcPts val="1600"/>
              </a:spcAft>
              <a:buSzPts val="1800"/>
              <a:buNone/>
            </a:pPr>
            <a:r>
              <a:t/>
            </a:r>
            <a:endParaRPr sz="2000"/>
          </a:p>
        </p:txBody>
      </p:sp>
      <p:pic>
        <p:nvPicPr>
          <p:cNvPr id="605" name="Google Shape;605;p95"/>
          <p:cNvPicPr preferRelativeResize="0"/>
          <p:nvPr/>
        </p:nvPicPr>
        <p:blipFill rotWithShape="1">
          <a:blip r:embed="rId3">
            <a:alphaModFix/>
          </a:blip>
          <a:srcRect b="0" l="0" r="0" t="0"/>
          <a:stretch/>
        </p:blipFill>
        <p:spPr>
          <a:xfrm>
            <a:off x="2381975" y="151325"/>
            <a:ext cx="6596250" cy="916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Bytes</a:t>
            </a:r>
            <a:endParaRPr/>
          </a:p>
        </p:txBody>
      </p:sp>
      <p:sp>
        <p:nvSpPr>
          <p:cNvPr id="611" name="Google Shape;611;p96"/>
          <p:cNvSpPr txBox="1"/>
          <p:nvPr>
            <p:ph idx="1" type="body"/>
          </p:nvPr>
        </p:nvSpPr>
        <p:spPr>
          <a:xfrm>
            <a:off x="360600" y="13094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Byte refers to 8 bit signed integers.</a:t>
            </a:r>
            <a:r>
              <a:rPr lang="en"/>
              <a:t> Everything in memory is stored in bits consisting of binary values—0 and 1.</a:t>
            </a:r>
            <a:endParaRPr/>
          </a:p>
          <a:p>
            <a:pPr indent="0" lvl="0" marL="0" rtl="0" algn="l">
              <a:lnSpc>
                <a:spcPct val="115000"/>
              </a:lnSpc>
              <a:spcBef>
                <a:spcPts val="1600"/>
              </a:spcBef>
              <a:spcAft>
                <a:spcPts val="0"/>
              </a:spcAft>
              <a:buSzPts val="1800"/>
              <a:buNone/>
            </a:pPr>
            <a:r>
              <a:rPr lang="en"/>
              <a:t>The byte data type also used to store information in </a:t>
            </a:r>
            <a:r>
              <a:rPr b="1" lang="en">
                <a:solidFill>
                  <a:srgbClr val="0000FF"/>
                </a:solidFill>
              </a:rPr>
              <a:t>binary format</a:t>
            </a:r>
            <a:r>
              <a:rPr lang="en"/>
              <a:t>.</a:t>
            </a:r>
            <a:endParaRPr/>
          </a:p>
          <a:p>
            <a:pPr indent="0" lvl="0" marL="0" rtl="0" algn="l">
              <a:lnSpc>
                <a:spcPct val="115000"/>
              </a:lnSpc>
              <a:spcBef>
                <a:spcPts val="1600"/>
              </a:spcBef>
              <a:spcAft>
                <a:spcPts val="0"/>
              </a:spcAft>
              <a:buSzPts val="1800"/>
              <a:buNone/>
            </a:pPr>
            <a:r>
              <a:rPr lang="en"/>
              <a:t>It provides data types in the range from </a:t>
            </a:r>
            <a:r>
              <a:rPr b="1" lang="en">
                <a:solidFill>
                  <a:srgbClr val="0000FF"/>
                </a:solidFill>
              </a:rPr>
              <a:t>bytes1</a:t>
            </a:r>
            <a:r>
              <a:rPr lang="en"/>
              <a:t> to </a:t>
            </a:r>
            <a:r>
              <a:rPr b="1" lang="en">
                <a:solidFill>
                  <a:srgbClr val="0000FF"/>
                </a:solidFill>
              </a:rPr>
              <a:t>bytes32</a:t>
            </a:r>
            <a:endParaRPr b="1">
              <a:solidFill>
                <a:srgbClr val="0000FF"/>
              </a:solidFill>
            </a:endParaRPr>
          </a:p>
          <a:p>
            <a:pPr indent="0" lvl="0" marL="0" rtl="0" algn="l">
              <a:lnSpc>
                <a:spcPct val="115000"/>
              </a:lnSpc>
              <a:spcBef>
                <a:spcPts val="1600"/>
              </a:spcBef>
              <a:spcAft>
                <a:spcPts val="0"/>
              </a:spcAft>
              <a:buSzPts val="1800"/>
              <a:buNone/>
            </a:pPr>
            <a:r>
              <a:rPr b="1" lang="en"/>
              <a:t>These are called fixed sized byte arrays and are implemented as value types</a:t>
            </a:r>
            <a:endParaRPr b="1"/>
          </a:p>
          <a:p>
            <a:pPr indent="0" lvl="0" marL="0" rtl="0" algn="l">
              <a:lnSpc>
                <a:spcPct val="115000"/>
              </a:lnSpc>
              <a:spcBef>
                <a:spcPts val="1600"/>
              </a:spcBef>
              <a:spcAft>
                <a:spcPts val="0"/>
              </a:spcAft>
              <a:buSzPts val="1800"/>
              <a:buNone/>
            </a:pPr>
            <a:r>
              <a:rPr b="1" lang="en"/>
              <a:t>          </a:t>
            </a:r>
            <a:r>
              <a:rPr b="1" lang="en" sz="3000"/>
              <a:t>bytes1 = 1 byte                  bytes2 = 2 bytes.</a:t>
            </a:r>
            <a:endParaRPr b="1" sz="3000"/>
          </a:p>
          <a:p>
            <a:pPr indent="0" lvl="0" marL="0" rtl="0" algn="l">
              <a:lnSpc>
                <a:spcPct val="115000"/>
              </a:lnSpc>
              <a:spcBef>
                <a:spcPts val="1600"/>
              </a:spcBef>
              <a:spcAft>
                <a:spcPts val="0"/>
              </a:spcAft>
              <a:buSzPts val="1800"/>
              <a:buNone/>
            </a:pPr>
            <a:r>
              <a:rPr b="1" lang="en"/>
              <a:t>The default value for byte is </a:t>
            </a:r>
            <a:r>
              <a:rPr b="1" lang="en">
                <a:solidFill>
                  <a:srgbClr val="0000FF"/>
                </a:solidFill>
              </a:rPr>
              <a:t>0x00</a:t>
            </a:r>
            <a:endParaRPr b="1">
              <a:solidFill>
                <a:srgbClr val="0000FF"/>
              </a:solidFill>
            </a:endParaRPr>
          </a:p>
          <a:p>
            <a:pPr indent="0" lvl="0" marL="0" rtl="0" algn="l">
              <a:lnSpc>
                <a:spcPct val="115000"/>
              </a:lnSpc>
              <a:spcBef>
                <a:spcPts val="1600"/>
              </a:spcBef>
              <a:spcAft>
                <a:spcPts val="0"/>
              </a:spcAft>
              <a:buSzPts val="1800"/>
              <a:buNone/>
            </a:pPr>
            <a:r>
              <a:t/>
            </a:r>
            <a:endParaRPr b="1" sz="3000"/>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0"/>
              </a:spcAft>
              <a:buSzPts val="1800"/>
              <a:buNone/>
            </a:pPr>
            <a:r>
              <a:t/>
            </a:r>
            <a:endParaRPr b="1">
              <a:solidFill>
                <a:srgbClr val="0000FF"/>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Bytes: Assignments</a:t>
            </a:r>
            <a:endParaRPr/>
          </a:p>
        </p:txBody>
      </p:sp>
      <p:sp>
        <p:nvSpPr>
          <p:cNvPr id="617" name="Google Shape;617;p97"/>
          <p:cNvSpPr txBox="1"/>
          <p:nvPr>
            <p:ph idx="1" type="body"/>
          </p:nvPr>
        </p:nvSpPr>
        <p:spPr>
          <a:xfrm>
            <a:off x="968500" y="1400400"/>
            <a:ext cx="3127800" cy="29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3000"/>
              <a:t>Hexadecimal:</a:t>
            </a:r>
            <a:endParaRPr sz="3000"/>
          </a:p>
          <a:p>
            <a:pPr indent="0" lvl="0" marL="0" rtl="0" algn="l">
              <a:lnSpc>
                <a:spcPct val="115000"/>
              </a:lnSpc>
              <a:spcBef>
                <a:spcPts val="1600"/>
              </a:spcBef>
              <a:spcAft>
                <a:spcPts val="0"/>
              </a:spcAft>
              <a:buSzPts val="1800"/>
              <a:buNone/>
            </a:pPr>
            <a:r>
              <a:rPr lang="en" sz="3000"/>
              <a:t>Integer:</a:t>
            </a:r>
            <a:endParaRPr sz="3000"/>
          </a:p>
          <a:p>
            <a:pPr indent="0" lvl="0" marL="0" rtl="0" algn="l">
              <a:lnSpc>
                <a:spcPct val="115000"/>
              </a:lnSpc>
              <a:spcBef>
                <a:spcPts val="1600"/>
              </a:spcBef>
              <a:spcAft>
                <a:spcPts val="0"/>
              </a:spcAft>
              <a:buSzPts val="1800"/>
              <a:buNone/>
            </a:pPr>
            <a:r>
              <a:rPr lang="en" sz="3000"/>
              <a:t>Negative Integer:</a:t>
            </a:r>
            <a:endParaRPr sz="3000"/>
          </a:p>
          <a:p>
            <a:pPr indent="0" lvl="0" marL="0" rtl="0" algn="l">
              <a:lnSpc>
                <a:spcPct val="115000"/>
              </a:lnSpc>
              <a:spcBef>
                <a:spcPts val="1600"/>
              </a:spcBef>
              <a:spcAft>
                <a:spcPts val="0"/>
              </a:spcAft>
              <a:buSzPts val="1800"/>
              <a:buNone/>
            </a:pPr>
            <a:r>
              <a:rPr lang="en" sz="3000"/>
              <a:t>Character:</a:t>
            </a:r>
            <a:endParaRPr sz="3000"/>
          </a:p>
          <a:p>
            <a:pPr indent="0" lvl="0" marL="0" rtl="0" algn="l">
              <a:lnSpc>
                <a:spcPct val="115000"/>
              </a:lnSpc>
              <a:spcBef>
                <a:spcPts val="1600"/>
              </a:spcBef>
              <a:spcAft>
                <a:spcPts val="1600"/>
              </a:spcAft>
              <a:buSzPts val="1800"/>
              <a:buNone/>
            </a:pPr>
            <a:r>
              <a:t/>
            </a:r>
            <a:endParaRPr sz="3000"/>
          </a:p>
        </p:txBody>
      </p:sp>
      <p:sp>
        <p:nvSpPr>
          <p:cNvPr id="618" name="Google Shape;618;p97"/>
          <p:cNvSpPr txBox="1"/>
          <p:nvPr/>
        </p:nvSpPr>
        <p:spPr>
          <a:xfrm>
            <a:off x="3968800" y="1400400"/>
            <a:ext cx="3468300" cy="5235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highlight>
                  <a:srgbClr val="38761D"/>
                </a:highlight>
                <a:latin typeface="Roboto"/>
                <a:ea typeface="Roboto"/>
                <a:cs typeface="Roboto"/>
                <a:sym typeface="Roboto"/>
              </a:rPr>
              <a:t>bytes1 aa = 0x65; 	</a:t>
            </a:r>
            <a:endParaRPr b="0" i="0" sz="3000" u="none" cap="none" strike="noStrike">
              <a:solidFill>
                <a:srgbClr val="FFFFFF"/>
              </a:solidFill>
              <a:highlight>
                <a:srgbClr val="38761D"/>
              </a:highlight>
              <a:latin typeface="Roboto"/>
              <a:ea typeface="Roboto"/>
              <a:cs typeface="Roboto"/>
              <a:sym typeface="Roboto"/>
            </a:endParaRPr>
          </a:p>
        </p:txBody>
      </p:sp>
      <p:sp>
        <p:nvSpPr>
          <p:cNvPr id="619" name="Google Shape;619;p97"/>
          <p:cNvSpPr txBox="1"/>
          <p:nvPr/>
        </p:nvSpPr>
        <p:spPr>
          <a:xfrm>
            <a:off x="3968800" y="2124450"/>
            <a:ext cx="3468300" cy="5235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highlight>
                  <a:srgbClr val="38761D"/>
                </a:highlight>
                <a:latin typeface="Roboto"/>
                <a:ea typeface="Roboto"/>
                <a:cs typeface="Roboto"/>
                <a:sym typeface="Roboto"/>
              </a:rPr>
              <a:t>bytes1 aa = 8;  	</a:t>
            </a:r>
            <a:endParaRPr b="0" i="0" sz="3000" u="none" cap="none" strike="noStrike">
              <a:solidFill>
                <a:srgbClr val="FFFFFF"/>
              </a:solidFill>
              <a:highlight>
                <a:srgbClr val="38761D"/>
              </a:highlight>
              <a:latin typeface="Roboto"/>
              <a:ea typeface="Roboto"/>
              <a:cs typeface="Roboto"/>
              <a:sym typeface="Roboto"/>
            </a:endParaRPr>
          </a:p>
        </p:txBody>
      </p:sp>
      <p:sp>
        <p:nvSpPr>
          <p:cNvPr id="620" name="Google Shape;620;p97"/>
          <p:cNvSpPr txBox="1"/>
          <p:nvPr/>
        </p:nvSpPr>
        <p:spPr>
          <a:xfrm>
            <a:off x="3968800" y="2940675"/>
            <a:ext cx="3468300" cy="5235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highlight>
                  <a:srgbClr val="38761D"/>
                </a:highlight>
                <a:latin typeface="Roboto"/>
                <a:ea typeface="Roboto"/>
                <a:cs typeface="Roboto"/>
                <a:sym typeface="Roboto"/>
              </a:rPr>
              <a:t>bytes1 aa = -8;  	</a:t>
            </a:r>
            <a:endParaRPr b="0" i="0" sz="3000" u="none" cap="none" strike="noStrike">
              <a:solidFill>
                <a:srgbClr val="FFFFFF"/>
              </a:solidFill>
              <a:highlight>
                <a:srgbClr val="38761D"/>
              </a:highlight>
              <a:latin typeface="Roboto"/>
              <a:ea typeface="Roboto"/>
              <a:cs typeface="Roboto"/>
              <a:sym typeface="Roboto"/>
            </a:endParaRPr>
          </a:p>
        </p:txBody>
      </p:sp>
      <p:sp>
        <p:nvSpPr>
          <p:cNvPr id="621" name="Google Shape;621;p97"/>
          <p:cNvSpPr txBox="1"/>
          <p:nvPr/>
        </p:nvSpPr>
        <p:spPr>
          <a:xfrm>
            <a:off x="3976350" y="3688250"/>
            <a:ext cx="3468300" cy="523500"/>
          </a:xfrm>
          <a:prstGeom prst="rect">
            <a:avLst/>
          </a:prstGeom>
          <a:no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highlight>
                  <a:srgbClr val="38761D"/>
                </a:highlight>
                <a:latin typeface="Roboto"/>
                <a:ea typeface="Roboto"/>
                <a:cs typeface="Roboto"/>
                <a:sym typeface="Roboto"/>
              </a:rPr>
              <a:t>bytes1 aa = ‘a’;  	</a:t>
            </a:r>
            <a:endParaRPr b="0" i="0" sz="3000" u="none" cap="none" strike="noStrike">
              <a:solidFill>
                <a:srgbClr val="FFFFFF"/>
              </a:solidFill>
              <a:highlight>
                <a:srgbClr val="38761D"/>
              </a:highlight>
              <a:latin typeface="Roboto"/>
              <a:ea typeface="Roboto"/>
              <a:cs typeface="Roboto"/>
              <a:sym typeface="Roboto"/>
            </a:endParaRPr>
          </a:p>
        </p:txBody>
      </p:sp>
      <p:sp>
        <p:nvSpPr>
          <p:cNvPr id="622" name="Google Shape;622;p97"/>
          <p:cNvSpPr txBox="1"/>
          <p:nvPr/>
        </p:nvSpPr>
        <p:spPr>
          <a:xfrm>
            <a:off x="7076700" y="1324200"/>
            <a:ext cx="6675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623" name="Google Shape;623;p97"/>
          <p:cNvSpPr txBox="1"/>
          <p:nvPr/>
        </p:nvSpPr>
        <p:spPr>
          <a:xfrm>
            <a:off x="6487750" y="2082975"/>
            <a:ext cx="6675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624" name="Google Shape;624;p97"/>
          <p:cNvSpPr txBox="1"/>
          <p:nvPr/>
        </p:nvSpPr>
        <p:spPr>
          <a:xfrm>
            <a:off x="6487750" y="2878563"/>
            <a:ext cx="6675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625" name="Google Shape;625;p97"/>
          <p:cNvSpPr txBox="1"/>
          <p:nvPr/>
        </p:nvSpPr>
        <p:spPr>
          <a:xfrm>
            <a:off x="6657900" y="3612013"/>
            <a:ext cx="6675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sp>
        <p:nvSpPr>
          <p:cNvPr id="626" name="Google Shape;626;p97"/>
          <p:cNvSpPr txBox="1"/>
          <p:nvPr/>
        </p:nvSpPr>
        <p:spPr>
          <a:xfrm>
            <a:off x="366450" y="4237050"/>
            <a:ext cx="83277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We can also perform </a:t>
            </a:r>
            <a:r>
              <a:rPr b="1" i="0" lang="en" sz="2400" u="none" cap="none" strike="noStrike">
                <a:solidFill>
                  <a:srgbClr val="000000"/>
                </a:solidFill>
                <a:latin typeface="Roboto"/>
                <a:ea typeface="Roboto"/>
                <a:cs typeface="Roboto"/>
                <a:sym typeface="Roboto"/>
              </a:rPr>
              <a:t>bitwise operations</a:t>
            </a:r>
            <a:r>
              <a:rPr b="0" i="0" lang="en" sz="2400" u="none" cap="none" strike="noStrike">
                <a:solidFill>
                  <a:srgbClr val="000000"/>
                </a:solidFill>
                <a:latin typeface="Roboto"/>
                <a:ea typeface="Roboto"/>
                <a:cs typeface="Roboto"/>
                <a:sym typeface="Roboto"/>
              </a:rPr>
              <a:t> such as and, </a:t>
            </a:r>
            <a:r>
              <a:rPr b="1" i="0" lang="en" sz="2400" u="none" cap="none" strike="noStrike">
                <a:solidFill>
                  <a:srgbClr val="0000FF"/>
                </a:solidFill>
                <a:latin typeface="Roboto"/>
                <a:ea typeface="Roboto"/>
                <a:cs typeface="Roboto"/>
                <a:sym typeface="Roboto"/>
              </a:rPr>
              <a:t>or, xor, not, and left and right shift operations </a:t>
            </a:r>
            <a:r>
              <a:rPr b="0" i="0" lang="en" sz="2400" u="none" cap="none" strike="noStrike">
                <a:solidFill>
                  <a:srgbClr val="000000"/>
                </a:solidFill>
                <a:latin typeface="Roboto"/>
                <a:ea typeface="Roboto"/>
                <a:cs typeface="Roboto"/>
                <a:sym typeface="Roboto"/>
              </a:rPr>
              <a:t>on the byte data type:</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Arrays</a:t>
            </a:r>
            <a:endParaRPr/>
          </a:p>
        </p:txBody>
      </p:sp>
      <p:sp>
        <p:nvSpPr>
          <p:cNvPr id="632" name="Google Shape;632;p98"/>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3000"/>
              <a:t>Arrays refer to groups of values of the same type. </a:t>
            </a:r>
            <a:endParaRPr sz="3000"/>
          </a:p>
          <a:p>
            <a:pPr indent="0" lvl="0" marL="0" rtl="0" algn="l">
              <a:lnSpc>
                <a:spcPct val="115000"/>
              </a:lnSpc>
              <a:spcBef>
                <a:spcPts val="1600"/>
              </a:spcBef>
              <a:spcAft>
                <a:spcPts val="0"/>
              </a:spcAft>
              <a:buSzPts val="1800"/>
              <a:buNone/>
            </a:pPr>
            <a:r>
              <a:rPr lang="en" sz="3000"/>
              <a:t>Arrays help in storing these values together and ease the process of iterating, sorting, and searching for individuals or subsets of elements within this group</a:t>
            </a:r>
            <a:endParaRPr sz="3000"/>
          </a:p>
          <a:p>
            <a:pPr indent="0" lvl="0" marL="0" rtl="0" algn="l">
              <a:lnSpc>
                <a:spcPct val="115000"/>
              </a:lnSpc>
              <a:spcBef>
                <a:spcPts val="1600"/>
              </a:spcBef>
              <a:spcAft>
                <a:spcPts val="1600"/>
              </a:spcAft>
              <a:buSzPts val="1800"/>
              <a:buNone/>
            </a:pPr>
            <a:r>
              <a:t/>
            </a:r>
            <a:endParaRPr sz="3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Fixed Arrays</a:t>
            </a:r>
            <a:endParaRPr/>
          </a:p>
        </p:txBody>
      </p:sp>
      <p:sp>
        <p:nvSpPr>
          <p:cNvPr id="638" name="Google Shape;638;p99"/>
          <p:cNvSpPr txBox="1"/>
          <p:nvPr>
            <p:ph idx="1" type="body"/>
          </p:nvPr>
        </p:nvSpPr>
        <p:spPr>
          <a:xfrm>
            <a:off x="360600" y="1385675"/>
            <a:ext cx="8422800" cy="96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Fixed arrays refer to arrays that have a </a:t>
            </a:r>
            <a:r>
              <a:rPr b="1" lang="en" sz="2400"/>
              <a:t>pre-determined size mentioned at declaration</a:t>
            </a:r>
            <a:r>
              <a:rPr lang="en" sz="2400"/>
              <a:t>. </a:t>
            </a:r>
            <a:endParaRPr sz="2400"/>
          </a:p>
          <a:p>
            <a:pPr indent="0" lvl="0" marL="0" rtl="0" algn="l">
              <a:lnSpc>
                <a:spcPct val="115000"/>
              </a:lnSpc>
              <a:spcBef>
                <a:spcPts val="1600"/>
              </a:spcBef>
              <a:spcAft>
                <a:spcPts val="0"/>
              </a:spcAft>
              <a:buSzPts val="1800"/>
              <a:buNone/>
            </a:pPr>
            <a:r>
              <a:t/>
            </a:r>
            <a:endParaRPr sz="2400"/>
          </a:p>
          <a:p>
            <a:pPr indent="0" lvl="0" marL="0" rtl="0" algn="l">
              <a:lnSpc>
                <a:spcPct val="115000"/>
              </a:lnSpc>
              <a:spcBef>
                <a:spcPts val="1600"/>
              </a:spcBef>
              <a:spcAft>
                <a:spcPts val="1600"/>
              </a:spcAft>
              <a:buSzPts val="1800"/>
              <a:buNone/>
            </a:pPr>
            <a:r>
              <a:t/>
            </a:r>
            <a:endParaRPr/>
          </a:p>
        </p:txBody>
      </p:sp>
      <p:pic>
        <p:nvPicPr>
          <p:cNvPr id="639" name="Google Shape;639;p99"/>
          <p:cNvPicPr preferRelativeResize="0"/>
          <p:nvPr/>
        </p:nvPicPr>
        <p:blipFill rotWithShape="1">
          <a:blip r:embed="rId3">
            <a:alphaModFix/>
          </a:blip>
          <a:srcRect b="0" l="0" r="0" t="0"/>
          <a:stretch/>
        </p:blipFill>
        <p:spPr>
          <a:xfrm>
            <a:off x="662825" y="2350175"/>
            <a:ext cx="7696200" cy="1200150"/>
          </a:xfrm>
          <a:prstGeom prst="rect">
            <a:avLst/>
          </a:prstGeom>
          <a:noFill/>
          <a:ln>
            <a:noFill/>
          </a:ln>
        </p:spPr>
      </p:pic>
      <p:pic>
        <p:nvPicPr>
          <p:cNvPr id="640" name="Google Shape;640;p99"/>
          <p:cNvPicPr preferRelativeResize="0"/>
          <p:nvPr/>
        </p:nvPicPr>
        <p:blipFill rotWithShape="1">
          <a:blip r:embed="rId4">
            <a:alphaModFix/>
          </a:blip>
          <a:srcRect b="0" l="0" r="0" t="0"/>
          <a:stretch/>
        </p:blipFill>
        <p:spPr>
          <a:xfrm>
            <a:off x="607275" y="3715825"/>
            <a:ext cx="7705725" cy="1104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Dynamic Array</a:t>
            </a:r>
            <a:endParaRPr/>
          </a:p>
        </p:txBody>
      </p:sp>
      <p:sp>
        <p:nvSpPr>
          <p:cNvPr id="646" name="Google Shape;646;p100"/>
          <p:cNvSpPr txBox="1"/>
          <p:nvPr>
            <p:ph idx="1" type="body"/>
          </p:nvPr>
        </p:nvSpPr>
        <p:spPr>
          <a:xfrm>
            <a:off x="360600" y="1385675"/>
            <a:ext cx="8422800" cy="102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Arrays that </a:t>
            </a:r>
            <a:r>
              <a:rPr b="1" lang="en" sz="2400"/>
              <a:t>do not have a</a:t>
            </a:r>
            <a:r>
              <a:rPr b="1" lang="en"/>
              <a:t> </a:t>
            </a:r>
            <a:r>
              <a:rPr b="1" lang="en" sz="2400"/>
              <a:t>pre-determined size at the time of declaration;</a:t>
            </a:r>
            <a:r>
              <a:rPr lang="en" sz="2400"/>
              <a:t> however, </a:t>
            </a:r>
            <a:r>
              <a:rPr b="1" lang="en" sz="2400">
                <a:solidFill>
                  <a:srgbClr val="0000FF"/>
                </a:solidFill>
              </a:rPr>
              <a:t>their size is determined at runtime.</a:t>
            </a:r>
            <a:endParaRPr b="1" sz="2400">
              <a:solidFill>
                <a:srgbClr val="0000FF"/>
              </a:solidFill>
            </a:endParaRPr>
          </a:p>
          <a:p>
            <a:pPr indent="0" lvl="0" marL="0" rtl="0" algn="l">
              <a:lnSpc>
                <a:spcPct val="115000"/>
              </a:lnSpc>
              <a:spcBef>
                <a:spcPts val="1600"/>
              </a:spcBef>
              <a:spcAft>
                <a:spcPts val="1600"/>
              </a:spcAft>
              <a:buSzPts val="1800"/>
              <a:buNone/>
            </a:pPr>
            <a:r>
              <a:t/>
            </a:r>
            <a:endParaRPr/>
          </a:p>
        </p:txBody>
      </p:sp>
      <p:pic>
        <p:nvPicPr>
          <p:cNvPr id="647" name="Google Shape;647;p100"/>
          <p:cNvPicPr preferRelativeResize="0"/>
          <p:nvPr/>
        </p:nvPicPr>
        <p:blipFill rotWithShape="1">
          <a:blip r:embed="rId3">
            <a:alphaModFix/>
          </a:blip>
          <a:srcRect b="0" l="0" r="0" t="0"/>
          <a:stretch/>
        </p:blipFill>
        <p:spPr>
          <a:xfrm>
            <a:off x="545050" y="2571750"/>
            <a:ext cx="7705725" cy="1257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Dynamic Array</a:t>
            </a:r>
            <a:endParaRPr/>
          </a:p>
        </p:txBody>
      </p:sp>
      <p:sp>
        <p:nvSpPr>
          <p:cNvPr id="653" name="Google Shape;653;p101"/>
          <p:cNvSpPr txBox="1"/>
          <p:nvPr>
            <p:ph idx="1" type="body"/>
          </p:nvPr>
        </p:nvSpPr>
        <p:spPr>
          <a:xfrm>
            <a:off x="360600" y="1385675"/>
            <a:ext cx="8422800" cy="13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3000"/>
              <a:t>Dynamic arrays can be initialized inline or using the </a:t>
            </a:r>
            <a:r>
              <a:rPr b="1" lang="en" sz="3000">
                <a:solidFill>
                  <a:srgbClr val="0000FF"/>
                </a:solidFill>
              </a:rPr>
              <a:t>new</a:t>
            </a:r>
            <a:r>
              <a:rPr lang="en" sz="3000"/>
              <a:t> operator.</a:t>
            </a:r>
            <a:endParaRPr sz="3000"/>
          </a:p>
        </p:txBody>
      </p:sp>
      <p:pic>
        <p:nvPicPr>
          <p:cNvPr id="654" name="Google Shape;654;p101"/>
          <p:cNvPicPr preferRelativeResize="0"/>
          <p:nvPr/>
        </p:nvPicPr>
        <p:blipFill rotWithShape="1">
          <a:blip r:embed="rId3">
            <a:alphaModFix/>
          </a:blip>
          <a:srcRect b="15402" l="0" r="0" t="15084"/>
          <a:stretch/>
        </p:blipFill>
        <p:spPr>
          <a:xfrm>
            <a:off x="471900" y="2479500"/>
            <a:ext cx="7362825" cy="133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71900" y="364349"/>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3200"/>
              <a:buNone/>
            </a:pPr>
            <a:r>
              <a:rPr lang="en"/>
              <a:t>Blockchain and Crypto currencies are shaking the system</a:t>
            </a:r>
            <a:endParaRPr/>
          </a:p>
        </p:txBody>
      </p:sp>
      <p:pic>
        <p:nvPicPr>
          <p:cNvPr descr="20 Quotes About the Transformative Power of Blockchain" id="127" name="Google Shape;127;p21"/>
          <p:cNvPicPr preferRelativeResize="0"/>
          <p:nvPr/>
        </p:nvPicPr>
        <p:blipFill rotWithShape="1">
          <a:blip r:embed="rId3">
            <a:alphaModFix/>
          </a:blip>
          <a:srcRect b="4924" l="0" r="0" t="5939"/>
          <a:stretch/>
        </p:blipFill>
        <p:spPr>
          <a:xfrm>
            <a:off x="360948" y="1499938"/>
            <a:ext cx="7900737" cy="352124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2"/>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Array properties</a:t>
            </a:r>
            <a:endParaRPr/>
          </a:p>
        </p:txBody>
      </p:sp>
      <p:sp>
        <p:nvSpPr>
          <p:cNvPr id="660" name="Google Shape;660;p102"/>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3000">
                <a:solidFill>
                  <a:srgbClr val="0000FF"/>
                </a:solidFill>
              </a:rPr>
              <a:t>Index:</a:t>
            </a:r>
            <a:endParaRPr b="1" sz="3000">
              <a:solidFill>
                <a:srgbClr val="0000FF"/>
              </a:solidFill>
            </a:endParaRPr>
          </a:p>
          <a:p>
            <a:pPr indent="0" lvl="0" marL="0" rtl="0" algn="l">
              <a:lnSpc>
                <a:spcPct val="115000"/>
              </a:lnSpc>
              <a:spcBef>
                <a:spcPts val="1600"/>
              </a:spcBef>
              <a:spcAft>
                <a:spcPts val="0"/>
              </a:spcAft>
              <a:buSzPts val="1800"/>
              <a:buNone/>
            </a:pPr>
            <a:r>
              <a:rPr lang="en" sz="2400"/>
              <a:t>This property used for</a:t>
            </a:r>
            <a:r>
              <a:rPr b="1" lang="en" sz="2400"/>
              <a:t> reading individual array elements is supported by all types of arrays, except for the string type.</a:t>
            </a:r>
            <a:endParaRPr b="1" sz="2400"/>
          </a:p>
          <a:p>
            <a:pPr indent="0" lvl="0" marL="0" rtl="0" algn="l">
              <a:lnSpc>
                <a:spcPct val="115000"/>
              </a:lnSpc>
              <a:spcBef>
                <a:spcPts val="1600"/>
              </a:spcBef>
              <a:spcAft>
                <a:spcPts val="0"/>
              </a:spcAft>
              <a:buSzPts val="1800"/>
              <a:buNone/>
            </a:pPr>
            <a:r>
              <a:rPr b="1" lang="en" sz="2400"/>
              <a:t>Writing</a:t>
            </a:r>
            <a:r>
              <a:rPr lang="en" sz="2400"/>
              <a:t> individual element is supported for </a:t>
            </a:r>
            <a:r>
              <a:rPr b="1" lang="en" sz="2400"/>
              <a:t>dynamic arrays, fixed arrays, and the bytes type only.</a:t>
            </a:r>
            <a:r>
              <a:rPr lang="en" sz="2400"/>
              <a:t> </a:t>
            </a:r>
            <a:endParaRPr sz="2400"/>
          </a:p>
          <a:p>
            <a:pPr indent="0" lvl="0" marL="0" rtl="0" algn="l">
              <a:lnSpc>
                <a:spcPct val="115000"/>
              </a:lnSpc>
              <a:spcBef>
                <a:spcPts val="1600"/>
              </a:spcBef>
              <a:spcAft>
                <a:spcPts val="0"/>
              </a:spcAft>
              <a:buSzPts val="1800"/>
              <a:buNone/>
            </a:pPr>
            <a:r>
              <a:rPr b="1" lang="en" sz="2400">
                <a:solidFill>
                  <a:srgbClr val="FF0000"/>
                </a:solidFill>
              </a:rPr>
              <a:t>Writing is not supported</a:t>
            </a:r>
            <a:r>
              <a:rPr b="1" lang="en" sz="2400"/>
              <a:t> for </a:t>
            </a:r>
            <a:r>
              <a:rPr b="1" lang="en" sz="2400">
                <a:solidFill>
                  <a:srgbClr val="0000FF"/>
                </a:solidFill>
              </a:rPr>
              <a:t>string</a:t>
            </a:r>
            <a:r>
              <a:rPr b="1" lang="en" sz="2400"/>
              <a:t> and fixed sized </a:t>
            </a:r>
            <a:r>
              <a:rPr b="1" lang="en" sz="2400">
                <a:solidFill>
                  <a:srgbClr val="0000FF"/>
                </a:solidFill>
              </a:rPr>
              <a:t>byte</a:t>
            </a:r>
            <a:r>
              <a:rPr b="1" lang="en" sz="2400"/>
              <a:t> arrays.</a:t>
            </a:r>
            <a:endParaRPr b="1" sz="2400"/>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3"/>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Array properties</a:t>
            </a:r>
            <a:endParaRPr/>
          </a:p>
        </p:txBody>
      </p:sp>
      <p:sp>
        <p:nvSpPr>
          <p:cNvPr id="666" name="Google Shape;666;p103"/>
          <p:cNvSpPr txBox="1"/>
          <p:nvPr>
            <p:ph idx="1" type="body"/>
          </p:nvPr>
        </p:nvSpPr>
        <p:spPr>
          <a:xfrm>
            <a:off x="360600" y="1309475"/>
            <a:ext cx="8422800" cy="3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3000">
                <a:solidFill>
                  <a:srgbClr val="0000FF"/>
                </a:solidFill>
              </a:rPr>
              <a:t>push:</a:t>
            </a:r>
            <a:r>
              <a:rPr lang="en"/>
              <a:t> </a:t>
            </a:r>
            <a:endParaRPr/>
          </a:p>
          <a:p>
            <a:pPr indent="0" lvl="0" marL="0" rtl="0" algn="l">
              <a:lnSpc>
                <a:spcPct val="115000"/>
              </a:lnSpc>
              <a:spcBef>
                <a:spcPts val="1600"/>
              </a:spcBef>
              <a:spcAft>
                <a:spcPts val="0"/>
              </a:spcAft>
              <a:buSzPts val="1800"/>
              <a:buNone/>
            </a:pPr>
            <a:r>
              <a:rPr lang="en" sz="2400"/>
              <a:t>This property is supported by dynamic arrays only. </a:t>
            </a:r>
            <a:endParaRPr sz="2400"/>
          </a:p>
          <a:p>
            <a:pPr indent="0" lvl="0" marL="0" rtl="0" algn="l">
              <a:lnSpc>
                <a:spcPct val="115000"/>
              </a:lnSpc>
              <a:spcBef>
                <a:spcPts val="1600"/>
              </a:spcBef>
              <a:spcAft>
                <a:spcPts val="0"/>
              </a:spcAft>
              <a:buSzPts val="1800"/>
              <a:buNone/>
            </a:pPr>
            <a:r>
              <a:rPr b="1" lang="en" sz="3000">
                <a:solidFill>
                  <a:srgbClr val="0000FF"/>
                </a:solidFill>
              </a:rPr>
              <a:t>length:</a:t>
            </a:r>
            <a:r>
              <a:rPr lang="en"/>
              <a:t> </a:t>
            </a:r>
            <a:endParaRPr/>
          </a:p>
          <a:p>
            <a:pPr indent="0" lvl="0" marL="0" rtl="0" algn="l">
              <a:lnSpc>
                <a:spcPct val="115000"/>
              </a:lnSpc>
              <a:spcBef>
                <a:spcPts val="1600"/>
              </a:spcBef>
              <a:spcAft>
                <a:spcPts val="0"/>
              </a:spcAft>
              <a:buSzPts val="1800"/>
              <a:buNone/>
            </a:pPr>
            <a:r>
              <a:rPr lang="en" sz="2000"/>
              <a:t>This property is supported by all arrays from read perspective, </a:t>
            </a:r>
            <a:r>
              <a:rPr lang="en" sz="2400">
                <a:solidFill>
                  <a:srgbClr val="FF0000"/>
                </a:solidFill>
              </a:rPr>
              <a:t>except for the </a:t>
            </a:r>
            <a:r>
              <a:rPr b="1" lang="en" sz="2400">
                <a:solidFill>
                  <a:srgbClr val="FF0000"/>
                </a:solidFill>
              </a:rPr>
              <a:t>string</a:t>
            </a:r>
            <a:r>
              <a:rPr lang="en" sz="2400">
                <a:solidFill>
                  <a:srgbClr val="FF0000"/>
                </a:solidFill>
              </a:rPr>
              <a:t> type</a:t>
            </a:r>
            <a:r>
              <a:rPr lang="en" sz="2400"/>
              <a:t>. </a:t>
            </a:r>
            <a:endParaRPr sz="2400"/>
          </a:p>
          <a:p>
            <a:pPr indent="0" lvl="0" marL="0" rtl="0" algn="l">
              <a:lnSpc>
                <a:spcPct val="115000"/>
              </a:lnSpc>
              <a:spcBef>
                <a:spcPts val="1600"/>
              </a:spcBef>
              <a:spcAft>
                <a:spcPts val="0"/>
              </a:spcAft>
              <a:buSzPts val="1800"/>
              <a:buNone/>
            </a:pPr>
            <a:r>
              <a:rPr lang="en" sz="2000"/>
              <a:t>Only </a:t>
            </a:r>
            <a:r>
              <a:rPr b="1" lang="en" sz="2000">
                <a:solidFill>
                  <a:srgbClr val="0000FF"/>
                </a:solidFill>
              </a:rPr>
              <a:t>dynamic arrays</a:t>
            </a:r>
            <a:r>
              <a:rPr lang="en" sz="2000"/>
              <a:t> and </a:t>
            </a:r>
            <a:r>
              <a:rPr b="1" lang="en" sz="2000">
                <a:solidFill>
                  <a:srgbClr val="0000FF"/>
                </a:solidFill>
              </a:rPr>
              <a:t>bytes</a:t>
            </a:r>
            <a:r>
              <a:rPr lang="en" sz="2000"/>
              <a:t> </a:t>
            </a:r>
            <a:r>
              <a:rPr b="1" lang="en" sz="2000"/>
              <a:t>support modifying the length property.</a:t>
            </a:r>
            <a:endParaRPr b="1" sz="20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4"/>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The Bytes Array</a:t>
            </a:r>
            <a:endParaRPr/>
          </a:p>
        </p:txBody>
      </p:sp>
      <p:sp>
        <p:nvSpPr>
          <p:cNvPr id="672" name="Google Shape;672;p104"/>
          <p:cNvSpPr txBox="1"/>
          <p:nvPr>
            <p:ph idx="1" type="body"/>
          </p:nvPr>
        </p:nvSpPr>
        <p:spPr>
          <a:xfrm>
            <a:off x="360600" y="1385675"/>
            <a:ext cx="8422800" cy="25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The bytes array is a dynamic array that can hold any number of bytes. </a:t>
            </a:r>
            <a:endParaRPr sz="2400"/>
          </a:p>
          <a:p>
            <a:pPr indent="0" lvl="0" marL="0" rtl="0" algn="l">
              <a:lnSpc>
                <a:spcPct val="115000"/>
              </a:lnSpc>
              <a:spcBef>
                <a:spcPts val="1600"/>
              </a:spcBef>
              <a:spcAft>
                <a:spcPts val="0"/>
              </a:spcAft>
              <a:buSzPts val="1800"/>
              <a:buNone/>
            </a:pPr>
            <a:r>
              <a:rPr lang="en" sz="2400"/>
              <a:t>It is not the same as </a:t>
            </a:r>
            <a:r>
              <a:rPr b="1" lang="en" sz="2400">
                <a:solidFill>
                  <a:srgbClr val="0000FF"/>
                </a:solidFill>
              </a:rPr>
              <a:t>byte[]</a:t>
            </a:r>
            <a:r>
              <a:rPr lang="en" sz="2400"/>
              <a:t>. The </a:t>
            </a:r>
            <a:r>
              <a:rPr lang="en" sz="2400">
                <a:solidFill>
                  <a:srgbClr val="0000FF"/>
                </a:solidFill>
              </a:rPr>
              <a:t>byte[] array takes 32 bytes for each element</a:t>
            </a:r>
            <a:r>
              <a:rPr lang="en" sz="2400"/>
              <a:t> whereas </a:t>
            </a:r>
            <a:r>
              <a:rPr b="1" lang="en" sz="2400">
                <a:solidFill>
                  <a:srgbClr val="0000FF"/>
                </a:solidFill>
              </a:rPr>
              <a:t>bytes tightly holds all the bytes together.</a:t>
            </a:r>
            <a:endParaRPr b="1" sz="2400">
              <a:solidFill>
                <a:srgbClr val="0000FF"/>
              </a:solidFill>
            </a:endParaRPr>
          </a:p>
          <a:p>
            <a:pPr indent="0" lvl="0" marL="0" rtl="0" algn="l">
              <a:lnSpc>
                <a:spcPct val="115000"/>
              </a:lnSpc>
              <a:spcBef>
                <a:spcPts val="1600"/>
              </a:spcBef>
              <a:spcAft>
                <a:spcPts val="0"/>
              </a:spcAft>
              <a:buSzPts val="1800"/>
              <a:buNone/>
            </a:pPr>
            <a:r>
              <a:t/>
            </a:r>
            <a:endParaRPr b="1" sz="2400">
              <a:solidFill>
                <a:srgbClr val="0000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5"/>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Bytes Array</a:t>
            </a:r>
            <a:endParaRPr/>
          </a:p>
        </p:txBody>
      </p:sp>
      <p:sp>
        <p:nvSpPr>
          <p:cNvPr id="678" name="Google Shape;678;p105"/>
          <p:cNvSpPr txBox="1"/>
          <p:nvPr/>
        </p:nvSpPr>
        <p:spPr>
          <a:xfrm>
            <a:off x="109850" y="1387300"/>
            <a:ext cx="3939300" cy="6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Bytes can be declared</a:t>
            </a:r>
            <a:endParaRPr b="1" i="0" sz="2400" u="none" cap="none" strike="noStrike">
              <a:solidFill>
                <a:srgbClr val="000000"/>
              </a:solidFill>
              <a:latin typeface="Roboto"/>
              <a:ea typeface="Roboto"/>
              <a:cs typeface="Roboto"/>
              <a:sym typeface="Roboto"/>
            </a:endParaRPr>
          </a:p>
        </p:txBody>
      </p:sp>
      <p:pic>
        <p:nvPicPr>
          <p:cNvPr id="679" name="Google Shape;679;p105"/>
          <p:cNvPicPr preferRelativeResize="0"/>
          <p:nvPr/>
        </p:nvPicPr>
        <p:blipFill rotWithShape="1">
          <a:blip r:embed="rId3">
            <a:alphaModFix/>
          </a:blip>
          <a:srcRect b="22978" l="0" r="22696" t="16421"/>
          <a:stretch/>
        </p:blipFill>
        <p:spPr>
          <a:xfrm>
            <a:off x="3695588" y="1332625"/>
            <a:ext cx="5360475" cy="767700"/>
          </a:xfrm>
          <a:prstGeom prst="rect">
            <a:avLst/>
          </a:prstGeom>
          <a:noFill/>
          <a:ln>
            <a:noFill/>
          </a:ln>
        </p:spPr>
      </p:pic>
      <p:sp>
        <p:nvSpPr>
          <p:cNvPr id="680" name="Google Shape;680;p105"/>
          <p:cNvSpPr txBox="1"/>
          <p:nvPr/>
        </p:nvSpPr>
        <p:spPr>
          <a:xfrm>
            <a:off x="109850" y="2251000"/>
            <a:ext cx="3939300" cy="6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Bytes can be assigned</a:t>
            </a:r>
            <a:endParaRPr b="1" i="0" sz="2400" u="none" cap="none" strike="noStrike">
              <a:solidFill>
                <a:srgbClr val="000000"/>
              </a:solidFill>
              <a:latin typeface="Roboto"/>
              <a:ea typeface="Roboto"/>
              <a:cs typeface="Roboto"/>
              <a:sym typeface="Roboto"/>
            </a:endParaRPr>
          </a:p>
        </p:txBody>
      </p:sp>
      <p:pic>
        <p:nvPicPr>
          <p:cNvPr id="681" name="Google Shape;681;p105"/>
          <p:cNvPicPr preferRelativeResize="0"/>
          <p:nvPr/>
        </p:nvPicPr>
        <p:blipFill rotWithShape="1">
          <a:blip r:embed="rId4">
            <a:alphaModFix/>
          </a:blip>
          <a:srcRect b="22657" l="0" r="0" t="13029"/>
          <a:stretch/>
        </p:blipFill>
        <p:spPr>
          <a:xfrm>
            <a:off x="3685025" y="2140300"/>
            <a:ext cx="5229225" cy="863700"/>
          </a:xfrm>
          <a:prstGeom prst="rect">
            <a:avLst/>
          </a:prstGeom>
          <a:noFill/>
          <a:ln>
            <a:noFill/>
          </a:ln>
        </p:spPr>
      </p:pic>
      <p:sp>
        <p:nvSpPr>
          <p:cNvPr id="682" name="Google Shape;682;p105"/>
          <p:cNvSpPr txBox="1"/>
          <p:nvPr/>
        </p:nvSpPr>
        <p:spPr>
          <a:xfrm>
            <a:off x="76198" y="3004000"/>
            <a:ext cx="3329100" cy="8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Values can be pushed</a:t>
            </a:r>
            <a:endParaRPr b="1" i="0" sz="2400" u="none" cap="none" strike="noStrike">
              <a:solidFill>
                <a:srgbClr val="000000"/>
              </a:solidFill>
              <a:latin typeface="Roboto"/>
              <a:ea typeface="Roboto"/>
              <a:cs typeface="Roboto"/>
              <a:sym typeface="Roboto"/>
            </a:endParaRPr>
          </a:p>
        </p:txBody>
      </p:sp>
      <p:pic>
        <p:nvPicPr>
          <p:cNvPr id="683" name="Google Shape;683;p105"/>
          <p:cNvPicPr preferRelativeResize="0"/>
          <p:nvPr/>
        </p:nvPicPr>
        <p:blipFill rotWithShape="1">
          <a:blip r:embed="rId5">
            <a:alphaModFix/>
          </a:blip>
          <a:srcRect b="0" l="0" r="0" t="0"/>
          <a:stretch/>
        </p:blipFill>
        <p:spPr>
          <a:xfrm>
            <a:off x="3710098" y="2775400"/>
            <a:ext cx="4257675" cy="1209675"/>
          </a:xfrm>
          <a:prstGeom prst="rect">
            <a:avLst/>
          </a:prstGeom>
          <a:noFill/>
          <a:ln>
            <a:noFill/>
          </a:ln>
        </p:spPr>
      </p:pic>
      <p:sp>
        <p:nvSpPr>
          <p:cNvPr id="684" name="Google Shape;684;p105"/>
          <p:cNvSpPr txBox="1"/>
          <p:nvPr/>
        </p:nvSpPr>
        <p:spPr>
          <a:xfrm>
            <a:off x="76200" y="3808450"/>
            <a:ext cx="62952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Provides read/write </a:t>
            </a:r>
            <a:r>
              <a:rPr b="1" i="0" lang="en" sz="2400" u="none" cap="none" strike="noStrike">
                <a:solidFill>
                  <a:srgbClr val="0000FF"/>
                </a:solidFill>
                <a:latin typeface="Roboto"/>
                <a:ea typeface="Roboto"/>
                <a:cs typeface="Roboto"/>
                <a:sym typeface="Roboto"/>
              </a:rPr>
              <a:t>length</a:t>
            </a:r>
            <a:r>
              <a:rPr b="1" i="0" lang="en" sz="2400" u="none" cap="none" strike="noStrike">
                <a:solidFill>
                  <a:srgbClr val="000000"/>
                </a:solidFill>
                <a:latin typeface="Roboto"/>
                <a:ea typeface="Roboto"/>
                <a:cs typeface="Roboto"/>
                <a:sym typeface="Roboto"/>
              </a:rPr>
              <a:t> property</a:t>
            </a:r>
            <a:endParaRPr b="1" i="0" sz="2400" u="none" cap="none" strike="noStrike">
              <a:solidFill>
                <a:srgbClr val="000000"/>
              </a:solidFill>
              <a:latin typeface="Roboto"/>
              <a:ea typeface="Roboto"/>
              <a:cs typeface="Roboto"/>
              <a:sym typeface="Roboto"/>
            </a:endParaRPr>
          </a:p>
        </p:txBody>
      </p:sp>
      <p:pic>
        <p:nvPicPr>
          <p:cNvPr id="685" name="Google Shape;685;p105"/>
          <p:cNvPicPr preferRelativeResize="0"/>
          <p:nvPr/>
        </p:nvPicPr>
        <p:blipFill rotWithShape="1">
          <a:blip r:embed="rId6">
            <a:alphaModFix/>
          </a:blip>
          <a:srcRect b="7578" l="0" r="0" t="22165"/>
          <a:stretch/>
        </p:blipFill>
        <p:spPr>
          <a:xfrm>
            <a:off x="3636125" y="4253525"/>
            <a:ext cx="4162425" cy="889975"/>
          </a:xfrm>
          <a:prstGeom prst="rect">
            <a:avLst/>
          </a:prstGeom>
          <a:noFill/>
          <a:ln>
            <a:noFill/>
          </a:ln>
        </p:spPr>
      </p:pic>
      <p:pic>
        <p:nvPicPr>
          <p:cNvPr id="686" name="Google Shape;686;p105"/>
          <p:cNvPicPr preferRelativeResize="0"/>
          <p:nvPr/>
        </p:nvPicPr>
        <p:blipFill rotWithShape="1">
          <a:blip r:embed="rId7">
            <a:alphaModFix/>
          </a:blip>
          <a:srcRect b="13304" l="0" r="0" t="12987"/>
          <a:stretch/>
        </p:blipFill>
        <p:spPr>
          <a:xfrm>
            <a:off x="109850" y="4294950"/>
            <a:ext cx="3581400" cy="767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6"/>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The String</a:t>
            </a:r>
            <a:endParaRPr/>
          </a:p>
        </p:txBody>
      </p:sp>
      <p:sp>
        <p:nvSpPr>
          <p:cNvPr id="692" name="Google Shape;692;p106"/>
          <p:cNvSpPr txBox="1"/>
          <p:nvPr>
            <p:ph idx="1" type="body"/>
          </p:nvPr>
        </p:nvSpPr>
        <p:spPr>
          <a:xfrm>
            <a:off x="360600" y="13856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Strings are dynamic data types that are based on bytes arrays. With some additional restrictions</a:t>
            </a:r>
            <a:endParaRPr sz="2400"/>
          </a:p>
          <a:p>
            <a:pPr indent="-381000" lvl="0" marL="457200" rtl="0" algn="l">
              <a:lnSpc>
                <a:spcPct val="115000"/>
              </a:lnSpc>
              <a:spcBef>
                <a:spcPts val="1600"/>
              </a:spcBef>
              <a:spcAft>
                <a:spcPts val="0"/>
              </a:spcAft>
              <a:buSzPts val="2400"/>
              <a:buChar char="●"/>
            </a:pPr>
            <a:r>
              <a:rPr lang="en" sz="2400"/>
              <a:t>Strings cannot be indexed </a:t>
            </a:r>
            <a:endParaRPr sz="2400"/>
          </a:p>
          <a:p>
            <a:pPr indent="-381000" lvl="0" marL="457200" rtl="0" algn="l">
              <a:lnSpc>
                <a:spcPct val="115000"/>
              </a:lnSpc>
              <a:spcBef>
                <a:spcPts val="0"/>
              </a:spcBef>
              <a:spcAft>
                <a:spcPts val="0"/>
              </a:spcAft>
              <a:buSzPts val="2400"/>
              <a:buChar char="●"/>
            </a:pPr>
            <a:r>
              <a:rPr lang="en" sz="2400"/>
              <a:t>Cannot be Pushed or increased</a:t>
            </a:r>
            <a:endParaRPr sz="2400"/>
          </a:p>
          <a:p>
            <a:pPr indent="-381000" lvl="0" marL="457200" rtl="0" algn="l">
              <a:lnSpc>
                <a:spcPct val="115000"/>
              </a:lnSpc>
              <a:spcBef>
                <a:spcPts val="0"/>
              </a:spcBef>
              <a:spcAft>
                <a:spcPts val="0"/>
              </a:spcAft>
              <a:buSzPts val="2400"/>
              <a:buChar char="●"/>
            </a:pPr>
            <a:r>
              <a:rPr lang="en" sz="2400"/>
              <a:t>Do not have the length property</a:t>
            </a:r>
            <a:endParaRPr sz="2400"/>
          </a:p>
          <a:p>
            <a:pPr indent="0" lvl="0" marL="0" rtl="0" algn="l">
              <a:lnSpc>
                <a:spcPct val="115000"/>
              </a:lnSpc>
              <a:spcBef>
                <a:spcPts val="1600"/>
              </a:spcBef>
              <a:spcAft>
                <a:spcPts val="0"/>
              </a:spcAft>
              <a:buSzPts val="1800"/>
              <a:buNone/>
            </a:pPr>
            <a:r>
              <a:rPr lang="en" sz="2400"/>
              <a:t>To perform any of these actions on string variables, they should first be </a:t>
            </a:r>
            <a:r>
              <a:rPr b="1" lang="en" sz="2400"/>
              <a:t>converted into </a:t>
            </a:r>
            <a:r>
              <a:rPr b="1" lang="en" sz="2400">
                <a:solidFill>
                  <a:srgbClr val="0000FF"/>
                </a:solidFill>
              </a:rPr>
              <a:t>bytes</a:t>
            </a:r>
            <a:endParaRPr b="1" sz="2400">
              <a:solidFill>
                <a:srgbClr val="0000FF"/>
              </a:solidFill>
            </a:endParaRPr>
          </a:p>
          <a:p>
            <a:pPr indent="0" lvl="0" marL="0" rtl="0" algn="l">
              <a:lnSpc>
                <a:spcPct val="115000"/>
              </a:lnSpc>
              <a:spcBef>
                <a:spcPts val="1600"/>
              </a:spcBef>
              <a:spcAft>
                <a:spcPts val="0"/>
              </a:spcAft>
              <a:buSzPts val="1800"/>
              <a:buNone/>
            </a:pPr>
            <a:r>
              <a:t/>
            </a:r>
            <a:endParaRPr sz="2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7"/>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The String: Assignment</a:t>
            </a:r>
            <a:endParaRPr/>
          </a:p>
        </p:txBody>
      </p:sp>
      <p:pic>
        <p:nvPicPr>
          <p:cNvPr id="698" name="Google Shape;698;p107"/>
          <p:cNvPicPr preferRelativeResize="0"/>
          <p:nvPr/>
        </p:nvPicPr>
        <p:blipFill rotWithShape="1">
          <a:blip r:embed="rId3">
            <a:alphaModFix/>
          </a:blip>
          <a:srcRect b="0" l="0" r="0" t="0"/>
          <a:stretch/>
        </p:blipFill>
        <p:spPr>
          <a:xfrm>
            <a:off x="152400" y="1430960"/>
            <a:ext cx="8626900" cy="348394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8"/>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Struct / Structure</a:t>
            </a:r>
            <a:endParaRPr/>
          </a:p>
        </p:txBody>
      </p:sp>
      <p:sp>
        <p:nvSpPr>
          <p:cNvPr id="704" name="Google Shape;704;p108"/>
          <p:cNvSpPr txBox="1"/>
          <p:nvPr>
            <p:ph idx="1" type="body"/>
          </p:nvPr>
        </p:nvSpPr>
        <p:spPr>
          <a:xfrm>
            <a:off x="208200" y="1157075"/>
            <a:ext cx="8422800" cy="34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900"/>
              <a:t>Structures or structs helps implement </a:t>
            </a:r>
            <a:r>
              <a:rPr lang="en" sz="1900" u="sng"/>
              <a:t>custom user-defined data types</a:t>
            </a:r>
            <a:r>
              <a:rPr lang="en" sz="1900"/>
              <a:t>. </a:t>
            </a:r>
            <a:endParaRPr sz="1900"/>
          </a:p>
          <a:p>
            <a:pPr indent="0" lvl="0" marL="0" rtl="0" algn="l">
              <a:lnSpc>
                <a:spcPct val="115000"/>
              </a:lnSpc>
              <a:spcBef>
                <a:spcPts val="1600"/>
              </a:spcBef>
              <a:spcAft>
                <a:spcPts val="0"/>
              </a:spcAft>
              <a:buSzPts val="1800"/>
              <a:buNone/>
            </a:pPr>
            <a:r>
              <a:rPr lang="en" sz="1900"/>
              <a:t>A structure is a </a:t>
            </a:r>
            <a:r>
              <a:rPr lang="en" sz="1900" u="sng"/>
              <a:t>composite data type</a:t>
            </a:r>
            <a:r>
              <a:rPr lang="en" sz="1900"/>
              <a:t>, consisting of multiple variables of different data types. </a:t>
            </a:r>
            <a:endParaRPr sz="1900"/>
          </a:p>
          <a:p>
            <a:pPr indent="0" lvl="0" marL="0" rtl="0" algn="l">
              <a:lnSpc>
                <a:spcPct val="115000"/>
              </a:lnSpc>
              <a:spcBef>
                <a:spcPts val="1600"/>
              </a:spcBef>
              <a:spcAft>
                <a:spcPts val="0"/>
              </a:spcAft>
              <a:buSzPts val="1800"/>
              <a:buNone/>
            </a:pPr>
            <a:r>
              <a:rPr lang="en" sz="1900"/>
              <a:t>They are very </a:t>
            </a:r>
            <a:r>
              <a:rPr lang="en" sz="1900" u="sng"/>
              <a:t>similar to contracts</a:t>
            </a:r>
            <a:r>
              <a:rPr lang="en" sz="1900"/>
              <a:t>; however, they </a:t>
            </a:r>
            <a:r>
              <a:rPr lang="en" sz="1900" u="sng"/>
              <a:t>do not contain any code</a:t>
            </a:r>
            <a:r>
              <a:rPr lang="en" sz="1900"/>
              <a:t> within them. They </a:t>
            </a:r>
            <a:r>
              <a:rPr lang="en" sz="1900" u="sng"/>
              <a:t>consist of only variables</a:t>
            </a:r>
            <a:r>
              <a:rPr lang="en" sz="1900"/>
              <a:t>.</a:t>
            </a:r>
            <a:endParaRPr sz="1900"/>
          </a:p>
          <a:p>
            <a:pPr indent="0" lvl="0" marL="0" rtl="0" algn="l">
              <a:lnSpc>
                <a:spcPct val="115000"/>
              </a:lnSpc>
              <a:spcBef>
                <a:spcPts val="1600"/>
              </a:spcBef>
              <a:spcAft>
                <a:spcPts val="0"/>
              </a:spcAft>
              <a:buSzPts val="1800"/>
              <a:buNone/>
            </a:pPr>
            <a:r>
              <a:rPr b="1" lang="en"/>
              <a:t>For Example</a:t>
            </a:r>
            <a:r>
              <a:rPr lang="en"/>
              <a:t>. you want to store </a:t>
            </a:r>
            <a:r>
              <a:rPr lang="en" u="sng"/>
              <a:t>related data together</a:t>
            </a:r>
            <a:r>
              <a:rPr lang="en"/>
              <a:t>. information about an employee: name, age, marriage status &amp; bank account numbers.</a:t>
            </a:r>
            <a:endParaRPr/>
          </a:p>
          <a:p>
            <a:pPr indent="0" lvl="0" marL="0" rtl="0" algn="l">
              <a:lnSpc>
                <a:spcPct val="115000"/>
              </a:lnSpc>
              <a:spcBef>
                <a:spcPts val="1600"/>
              </a:spcBef>
              <a:spcAft>
                <a:spcPts val="1600"/>
              </a:spcAft>
              <a:buSzPts val="1800"/>
              <a:buNone/>
            </a:pPr>
            <a:r>
              <a:rPr lang="en"/>
              <a:t> To represent this, these individual variables related to single employee, a structure in Solidity can be declared using the </a:t>
            </a:r>
            <a:r>
              <a:rPr b="1" lang="en" u="sng"/>
              <a:t>struct</a:t>
            </a:r>
            <a:r>
              <a:rPr b="1" lang="en"/>
              <a:t> </a:t>
            </a:r>
            <a:r>
              <a:rPr lang="en"/>
              <a:t>keyword.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9"/>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Struct / Structure</a:t>
            </a:r>
            <a:endParaRPr/>
          </a:p>
        </p:txBody>
      </p:sp>
      <p:sp>
        <p:nvSpPr>
          <p:cNvPr id="710" name="Google Shape;710;p109"/>
          <p:cNvSpPr txBox="1"/>
          <p:nvPr>
            <p:ph idx="1" type="body"/>
          </p:nvPr>
        </p:nvSpPr>
        <p:spPr>
          <a:xfrm>
            <a:off x="318050" y="841925"/>
            <a:ext cx="8822100" cy="39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sz="1700"/>
              <a:t>To create an instance of a structure, the following syntax is used. There is no need to explicitly use the </a:t>
            </a:r>
            <a:r>
              <a:rPr lang="en" sz="1700" u="sng"/>
              <a:t>new</a:t>
            </a:r>
            <a:r>
              <a:rPr lang="en" sz="1700"/>
              <a:t> keyword. The </a:t>
            </a:r>
            <a:r>
              <a:rPr lang="en" sz="1700" u="sng"/>
              <a:t>new keyword can only be used to create an instance of contracts or arrays</a:t>
            </a:r>
            <a:endParaRPr sz="1700" u="sng"/>
          </a:p>
          <a:p>
            <a:pPr indent="0" lvl="0" marL="0" rtl="0" algn="l">
              <a:lnSpc>
                <a:spcPct val="115000"/>
              </a:lnSpc>
              <a:spcBef>
                <a:spcPts val="1600"/>
              </a:spcBef>
              <a:spcAft>
                <a:spcPts val="0"/>
              </a:spcAft>
              <a:buSzPts val="1800"/>
              <a:buNone/>
            </a:pPr>
            <a:r>
              <a:t/>
            </a:r>
            <a:endParaRPr sz="1700" u="sng"/>
          </a:p>
          <a:p>
            <a:pPr indent="0" lvl="0" marL="0" rtl="0" algn="l">
              <a:lnSpc>
                <a:spcPct val="115000"/>
              </a:lnSpc>
              <a:spcBef>
                <a:spcPts val="1600"/>
              </a:spcBef>
              <a:spcAft>
                <a:spcPts val="0"/>
              </a:spcAft>
              <a:buSzPts val="1800"/>
              <a:buNone/>
            </a:pPr>
            <a:r>
              <a:rPr lang="en" sz="1700"/>
              <a:t>Multiple instance of struct can be created in functions. Structs can contain array and</a:t>
            </a:r>
            <a:br>
              <a:rPr lang="en" sz="1700"/>
            </a:br>
            <a:r>
              <a:rPr lang="en" sz="1700"/>
              <a:t>the mapping variables, while mappings and arrays can store values of type struct</a:t>
            </a:r>
            <a:endParaRPr sz="1700"/>
          </a:p>
          <a:p>
            <a:pPr indent="0" lvl="0" marL="0" rtl="0" algn="l">
              <a:lnSpc>
                <a:spcPct val="115000"/>
              </a:lnSpc>
              <a:spcBef>
                <a:spcPts val="1600"/>
              </a:spcBef>
              <a:spcAft>
                <a:spcPts val="0"/>
              </a:spcAft>
              <a:buSzPts val="1800"/>
              <a:buNone/>
            </a:pPr>
            <a:r>
              <a:t/>
            </a:r>
            <a:endParaRPr sz="1700" u="sng"/>
          </a:p>
          <a:p>
            <a:pPr indent="0" lvl="0" marL="0" rtl="0" algn="l">
              <a:lnSpc>
                <a:spcPct val="115000"/>
              </a:lnSpc>
              <a:spcBef>
                <a:spcPts val="1600"/>
              </a:spcBef>
              <a:spcAft>
                <a:spcPts val="1600"/>
              </a:spcAft>
              <a:buSzPts val="1800"/>
              <a:buNone/>
            </a:pPr>
            <a:r>
              <a:rPr lang="en"/>
              <a:t> </a:t>
            </a:r>
            <a:endParaRPr/>
          </a:p>
        </p:txBody>
      </p:sp>
      <p:pic>
        <p:nvPicPr>
          <p:cNvPr id="711" name="Google Shape;711;p109"/>
          <p:cNvPicPr preferRelativeResize="0"/>
          <p:nvPr/>
        </p:nvPicPr>
        <p:blipFill rotWithShape="1">
          <a:blip r:embed="rId3">
            <a:alphaModFix/>
          </a:blip>
          <a:srcRect b="0" l="0" r="0" t="0"/>
          <a:stretch/>
        </p:blipFill>
        <p:spPr>
          <a:xfrm>
            <a:off x="257050" y="1239650"/>
            <a:ext cx="8485801" cy="1741822"/>
          </a:xfrm>
          <a:prstGeom prst="rect">
            <a:avLst/>
          </a:prstGeom>
          <a:noFill/>
          <a:ln>
            <a:noFill/>
          </a:ln>
        </p:spPr>
      </p:pic>
      <p:pic>
        <p:nvPicPr>
          <p:cNvPr id="712" name="Google Shape;712;p109"/>
          <p:cNvPicPr preferRelativeResize="0"/>
          <p:nvPr/>
        </p:nvPicPr>
        <p:blipFill rotWithShape="1">
          <a:blip r:embed="rId4">
            <a:alphaModFix/>
          </a:blip>
          <a:srcRect b="0" l="0" r="0" t="0"/>
          <a:stretch/>
        </p:blipFill>
        <p:spPr>
          <a:xfrm>
            <a:off x="284400" y="3897402"/>
            <a:ext cx="8485801" cy="70528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0"/>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Functions</a:t>
            </a:r>
            <a:endParaRPr/>
          </a:p>
        </p:txBody>
      </p:sp>
      <p:sp>
        <p:nvSpPr>
          <p:cNvPr id="718" name="Google Shape;718;p110"/>
          <p:cNvSpPr txBox="1"/>
          <p:nvPr>
            <p:ph idx="1" type="body"/>
          </p:nvPr>
        </p:nvSpPr>
        <p:spPr>
          <a:xfrm>
            <a:off x="-20400" y="1157075"/>
            <a:ext cx="9274500" cy="344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Functions are the </a:t>
            </a:r>
            <a:r>
              <a:rPr lang="en" u="sng"/>
              <a:t>heart </a:t>
            </a:r>
            <a:r>
              <a:rPr lang="en"/>
              <a:t>of Ethereum and Solidity. </a:t>
            </a:r>
            <a:endParaRPr/>
          </a:p>
          <a:p>
            <a:pPr indent="-330200" lvl="0" marL="457200" rtl="0" algn="l">
              <a:lnSpc>
                <a:spcPct val="115000"/>
              </a:lnSpc>
              <a:spcBef>
                <a:spcPts val="0"/>
              </a:spcBef>
              <a:spcAft>
                <a:spcPts val="0"/>
              </a:spcAft>
              <a:buSzPts val="1600"/>
              <a:buChar char="●"/>
            </a:pPr>
            <a:r>
              <a:rPr lang="en"/>
              <a:t>Ethereum maintains the current state of state variables and executes transaction to change values in state variables. </a:t>
            </a:r>
            <a:endParaRPr/>
          </a:p>
          <a:p>
            <a:pPr indent="-330200" lvl="0" marL="457200" rtl="0" algn="l">
              <a:lnSpc>
                <a:spcPct val="115000"/>
              </a:lnSpc>
              <a:spcBef>
                <a:spcPts val="0"/>
              </a:spcBef>
              <a:spcAft>
                <a:spcPts val="0"/>
              </a:spcAft>
              <a:buSzPts val="1600"/>
              <a:buChar char="●"/>
            </a:pPr>
            <a:r>
              <a:rPr lang="en"/>
              <a:t>When a function in a contract is called or invoked, </a:t>
            </a:r>
            <a:r>
              <a:rPr lang="en" u="sng"/>
              <a:t>it results in the creation of a transaction</a:t>
            </a:r>
            <a:r>
              <a:rPr lang="en"/>
              <a:t>. </a:t>
            </a:r>
            <a:endParaRPr/>
          </a:p>
          <a:p>
            <a:pPr indent="-330200" lvl="0" marL="457200" rtl="0" algn="l">
              <a:lnSpc>
                <a:spcPct val="115000"/>
              </a:lnSpc>
              <a:spcBef>
                <a:spcPts val="0"/>
              </a:spcBef>
              <a:spcAft>
                <a:spcPts val="0"/>
              </a:spcAft>
              <a:buSzPts val="1600"/>
              <a:buChar char="●"/>
            </a:pPr>
            <a:r>
              <a:rPr lang="en"/>
              <a:t>Functions are the mechanism to read and write values from/to state variables. </a:t>
            </a:r>
            <a:endParaRPr/>
          </a:p>
          <a:p>
            <a:pPr indent="-330200" lvl="0" marL="457200" rtl="0" algn="l">
              <a:lnSpc>
                <a:spcPct val="115000"/>
              </a:lnSpc>
              <a:spcBef>
                <a:spcPts val="0"/>
              </a:spcBef>
              <a:spcAft>
                <a:spcPts val="0"/>
              </a:spcAft>
              <a:buSzPts val="1600"/>
              <a:buChar char="●"/>
            </a:pPr>
            <a:r>
              <a:rPr lang="en"/>
              <a:t>Functions are a </a:t>
            </a:r>
            <a:r>
              <a:rPr lang="en" u="sng"/>
              <a:t>unit of code</a:t>
            </a:r>
            <a:r>
              <a:rPr lang="en"/>
              <a:t> that can be </a:t>
            </a:r>
            <a:r>
              <a:rPr lang="en" u="sng"/>
              <a:t>executed on-demand by calling it</a:t>
            </a:r>
            <a:r>
              <a:rPr lang="en"/>
              <a:t>. </a:t>
            </a:r>
            <a:endParaRPr/>
          </a:p>
          <a:p>
            <a:pPr indent="-330200" lvl="0" marL="457200" rtl="0" algn="l">
              <a:lnSpc>
                <a:spcPct val="115000"/>
              </a:lnSpc>
              <a:spcBef>
                <a:spcPts val="0"/>
              </a:spcBef>
              <a:spcAft>
                <a:spcPts val="0"/>
              </a:spcAft>
              <a:buSzPts val="1600"/>
              <a:buChar char="●"/>
            </a:pPr>
            <a:r>
              <a:rPr lang="en"/>
              <a:t>Functions </a:t>
            </a:r>
            <a:r>
              <a:rPr lang="en" u="sng"/>
              <a:t>can accept parameters</a:t>
            </a:r>
            <a:r>
              <a:rPr lang="en"/>
              <a:t>, execute its logic, and optionally return values to the caller. </a:t>
            </a:r>
            <a:endParaRPr/>
          </a:p>
          <a:p>
            <a:pPr indent="-330200" lvl="0" marL="457200" rtl="0" algn="l">
              <a:lnSpc>
                <a:spcPct val="115000"/>
              </a:lnSpc>
              <a:spcBef>
                <a:spcPts val="0"/>
              </a:spcBef>
              <a:spcAft>
                <a:spcPts val="0"/>
              </a:spcAft>
              <a:buSzPts val="1600"/>
              <a:buChar char="●"/>
            </a:pPr>
            <a:r>
              <a:rPr lang="en"/>
              <a:t>Solidity provides named functions with the possibility of </a:t>
            </a:r>
            <a:r>
              <a:rPr lang="en" u="sng"/>
              <a:t>only one unnamed function</a:t>
            </a:r>
            <a:r>
              <a:rPr lang="en"/>
              <a:t> in a contract called the </a:t>
            </a:r>
            <a:r>
              <a:rPr b="1" lang="en"/>
              <a:t>fallback function</a:t>
            </a:r>
            <a:r>
              <a:rPr lang="en"/>
              <a:t>.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1"/>
          <p:cNvSpPr txBox="1"/>
          <p:nvPr>
            <p:ph type="title"/>
          </p:nvPr>
        </p:nvSpPr>
        <p:spPr>
          <a:xfrm>
            <a:off x="471900" y="20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Functions</a:t>
            </a:r>
            <a:endParaRPr/>
          </a:p>
        </p:txBody>
      </p:sp>
      <p:sp>
        <p:nvSpPr>
          <p:cNvPr id="724" name="Google Shape;724;p111"/>
          <p:cNvSpPr txBox="1"/>
          <p:nvPr>
            <p:ph idx="1" type="body"/>
          </p:nvPr>
        </p:nvSpPr>
        <p:spPr>
          <a:xfrm>
            <a:off x="-20400" y="1157075"/>
            <a:ext cx="9274500" cy="344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Functions are the </a:t>
            </a:r>
            <a:r>
              <a:rPr lang="en" u="sng"/>
              <a:t>heart </a:t>
            </a:r>
            <a:r>
              <a:rPr lang="en"/>
              <a:t>of Ethereum and Solidity. </a:t>
            </a:r>
            <a:endParaRPr/>
          </a:p>
          <a:p>
            <a:pPr indent="-330200" lvl="0" marL="457200" rtl="0" algn="l">
              <a:lnSpc>
                <a:spcPct val="115000"/>
              </a:lnSpc>
              <a:spcBef>
                <a:spcPts val="0"/>
              </a:spcBef>
              <a:spcAft>
                <a:spcPts val="0"/>
              </a:spcAft>
              <a:buSzPts val="1600"/>
              <a:buChar char="●"/>
            </a:pPr>
            <a:r>
              <a:rPr lang="en"/>
              <a:t>Ethereum maintains the current state of state variables and executes transaction to change values in state variables. </a:t>
            </a:r>
            <a:endParaRPr/>
          </a:p>
          <a:p>
            <a:pPr indent="-330200" lvl="0" marL="457200" rtl="0" algn="l">
              <a:lnSpc>
                <a:spcPct val="115000"/>
              </a:lnSpc>
              <a:spcBef>
                <a:spcPts val="0"/>
              </a:spcBef>
              <a:spcAft>
                <a:spcPts val="0"/>
              </a:spcAft>
              <a:buSzPts val="1600"/>
              <a:buChar char="●"/>
            </a:pPr>
            <a:r>
              <a:rPr lang="en"/>
              <a:t>When a function in a contract is called or invoked, </a:t>
            </a:r>
            <a:r>
              <a:rPr lang="en" u="sng"/>
              <a:t>it results in the creation of a transaction</a:t>
            </a:r>
            <a:r>
              <a:rPr lang="en"/>
              <a:t>. </a:t>
            </a:r>
            <a:endParaRPr/>
          </a:p>
          <a:p>
            <a:pPr indent="-330200" lvl="0" marL="457200" rtl="0" algn="l">
              <a:lnSpc>
                <a:spcPct val="115000"/>
              </a:lnSpc>
              <a:spcBef>
                <a:spcPts val="0"/>
              </a:spcBef>
              <a:spcAft>
                <a:spcPts val="0"/>
              </a:spcAft>
              <a:buSzPts val="1600"/>
              <a:buChar char="●"/>
            </a:pPr>
            <a:r>
              <a:rPr lang="en"/>
              <a:t>Functions are the mechanism to read and write values from/to state variables. </a:t>
            </a:r>
            <a:endParaRPr/>
          </a:p>
          <a:p>
            <a:pPr indent="-330200" lvl="0" marL="457200" rtl="0" algn="l">
              <a:lnSpc>
                <a:spcPct val="115000"/>
              </a:lnSpc>
              <a:spcBef>
                <a:spcPts val="0"/>
              </a:spcBef>
              <a:spcAft>
                <a:spcPts val="0"/>
              </a:spcAft>
              <a:buSzPts val="1600"/>
              <a:buChar char="●"/>
            </a:pPr>
            <a:r>
              <a:rPr lang="en"/>
              <a:t>Functions are a </a:t>
            </a:r>
            <a:r>
              <a:rPr lang="en" u="sng"/>
              <a:t>unit of code</a:t>
            </a:r>
            <a:r>
              <a:rPr lang="en"/>
              <a:t> that can be </a:t>
            </a:r>
            <a:r>
              <a:rPr lang="en" u="sng"/>
              <a:t>executed on-demand by calling it</a:t>
            </a:r>
            <a:r>
              <a:rPr lang="en"/>
              <a:t>. </a:t>
            </a:r>
            <a:endParaRPr/>
          </a:p>
          <a:p>
            <a:pPr indent="-330200" lvl="0" marL="457200" rtl="0" algn="l">
              <a:lnSpc>
                <a:spcPct val="115000"/>
              </a:lnSpc>
              <a:spcBef>
                <a:spcPts val="0"/>
              </a:spcBef>
              <a:spcAft>
                <a:spcPts val="0"/>
              </a:spcAft>
              <a:buSzPts val="1600"/>
              <a:buChar char="●"/>
            </a:pPr>
            <a:r>
              <a:rPr lang="en"/>
              <a:t>Functions </a:t>
            </a:r>
            <a:r>
              <a:rPr lang="en" u="sng"/>
              <a:t>can accept parameters</a:t>
            </a:r>
            <a:r>
              <a:rPr lang="en"/>
              <a:t>, execute its logic, and optionally return values to the caller. </a:t>
            </a:r>
            <a:endParaRPr/>
          </a:p>
          <a:p>
            <a:pPr indent="-330200" lvl="0" marL="457200" rtl="0" algn="l">
              <a:lnSpc>
                <a:spcPct val="115000"/>
              </a:lnSpc>
              <a:spcBef>
                <a:spcPts val="0"/>
              </a:spcBef>
              <a:spcAft>
                <a:spcPts val="0"/>
              </a:spcAft>
              <a:buSzPts val="1600"/>
              <a:buChar char="●"/>
            </a:pPr>
            <a:r>
              <a:rPr lang="en"/>
              <a:t>Solidity provides named functions with the possibility of </a:t>
            </a:r>
            <a:r>
              <a:rPr lang="en" u="sng"/>
              <a:t>only one unnamed function</a:t>
            </a:r>
            <a:r>
              <a:rPr lang="en"/>
              <a:t> in a contract called the </a:t>
            </a:r>
            <a:r>
              <a:rPr b="1" lang="en"/>
              <a:t>fallback function</a:t>
            </a:r>
            <a:r>
              <a:rPr lang="en"/>
              <a:t>.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Zeeshan">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